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2.jpg" ContentType="image/jpeg"/>
  <Override PartName="/ppt/media/image13.jpg" ContentType="image/jpeg"/>
  <Override PartName="/ppt/media/image14.jpg" ContentType="image/jpeg"/>
  <Override PartName="/ppt/media/image15.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4.jpg" ContentType="image/jpeg"/>
  <Override PartName="/ppt/media/image75.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40"/>
  </p:notesMasterIdLst>
  <p:sldIdLst>
    <p:sldId id="256" r:id="rId2"/>
    <p:sldId id="257" r:id="rId3"/>
    <p:sldId id="259" r:id="rId4"/>
    <p:sldId id="258" r:id="rId5"/>
    <p:sldId id="260" r:id="rId6"/>
    <p:sldId id="263" r:id="rId7"/>
    <p:sldId id="264" r:id="rId8"/>
    <p:sldId id="272" r:id="rId9"/>
    <p:sldId id="265" r:id="rId10"/>
    <p:sldId id="266" r:id="rId11"/>
    <p:sldId id="273" r:id="rId12"/>
    <p:sldId id="268" r:id="rId13"/>
    <p:sldId id="294" r:id="rId14"/>
    <p:sldId id="276" r:id="rId15"/>
    <p:sldId id="290" r:id="rId16"/>
    <p:sldId id="291" r:id="rId17"/>
    <p:sldId id="285" r:id="rId18"/>
    <p:sldId id="280" r:id="rId19"/>
    <p:sldId id="281" r:id="rId20"/>
    <p:sldId id="282" r:id="rId21"/>
    <p:sldId id="271" r:id="rId22"/>
    <p:sldId id="284" r:id="rId23"/>
    <p:sldId id="277" r:id="rId24"/>
    <p:sldId id="295" r:id="rId25"/>
    <p:sldId id="296" r:id="rId26"/>
    <p:sldId id="297" r:id="rId27"/>
    <p:sldId id="298" r:id="rId28"/>
    <p:sldId id="299" r:id="rId29"/>
    <p:sldId id="300" r:id="rId30"/>
    <p:sldId id="279" r:id="rId31"/>
    <p:sldId id="301" r:id="rId32"/>
    <p:sldId id="289" r:id="rId33"/>
    <p:sldId id="269" r:id="rId34"/>
    <p:sldId id="293" r:id="rId35"/>
    <p:sldId id="283" r:id="rId36"/>
    <p:sldId id="286" r:id="rId37"/>
    <p:sldId id="302" r:id="rId38"/>
    <p:sldId id="28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F58EA2C4-ED1A-4611-ADAC-4B3F7A795877}">
          <p14:sldIdLst>
            <p14:sldId id="256"/>
          </p14:sldIdLst>
        </p14:section>
        <p14:section name="def main():" id="{417ECBAF-079C-433F-815A-6EDD74509BB2}">
          <p14:sldIdLst>
            <p14:sldId id="257"/>
            <p14:sldId id="259"/>
            <p14:sldId id="258"/>
            <p14:sldId id="260"/>
            <p14:sldId id="263"/>
            <p14:sldId id="264"/>
            <p14:sldId id="272"/>
            <p14:sldId id="265"/>
          </p14:sldIdLst>
        </p14:section>
        <p14:section name="if __name__ == &quot;__main__&quot;:" id="{05C16762-52EC-4F61-892D-47A03C87E65B}">
          <p14:sldIdLst>
            <p14:sldId id="266"/>
            <p14:sldId id="273"/>
            <p14:sldId id="268"/>
            <p14:sldId id="294"/>
            <p14:sldId id="276"/>
            <p14:sldId id="290"/>
            <p14:sldId id="291"/>
          </p14:sldIdLst>
        </p14:section>
        <p14:section name="The Omega" id="{1069CFCE-B635-4A44-B76A-CA2D6E634241}">
          <p14:sldIdLst>
            <p14:sldId id="285"/>
          </p14:sldIdLst>
        </p14:section>
        <p14:section name="Supplementary Material" id="{22FFF6EC-8708-4FCD-BC9D-47C9D9C41346}">
          <p14:sldIdLst>
            <p14:sldId id="280"/>
            <p14:sldId id="281"/>
            <p14:sldId id="282"/>
            <p14:sldId id="271"/>
            <p14:sldId id="284"/>
            <p14:sldId id="277"/>
            <p14:sldId id="295"/>
            <p14:sldId id="296"/>
            <p14:sldId id="297"/>
            <p14:sldId id="298"/>
            <p14:sldId id="299"/>
            <p14:sldId id="300"/>
            <p14:sldId id="279"/>
            <p14:sldId id="301"/>
            <p14:sldId id="289"/>
            <p14:sldId id="269"/>
            <p14:sldId id="293"/>
            <p14:sldId id="283"/>
          </p14:sldIdLst>
        </p14:section>
        <p14:section name="Abort" id="{DCDBE9B6-CD54-4CA9-8486-BC32347952E3}">
          <p14:sldIdLst>
            <p14:sldId id="286"/>
            <p14:sldId id="302"/>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uko386 Hare" initials="HH" lastIdx="3" clrIdx="0">
    <p:extLst>
      <p:ext uri="{19B8F6BF-5375-455C-9EA6-DF929625EA0E}">
        <p15:presenceInfo xmlns:p15="http://schemas.microsoft.com/office/powerpoint/2012/main" userId="08a14f49b2a20b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E5E5"/>
    <a:srgbClr val="BC62BE"/>
    <a:srgbClr val="67AC5C"/>
    <a:srgbClr val="0099CC"/>
    <a:srgbClr val="9954CC"/>
    <a:srgbClr val="1F63A7"/>
    <a:srgbClr val="0D0D0D"/>
    <a:srgbClr val="07354F"/>
    <a:srgbClr val="015CA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4" autoAdjust="0"/>
    <p:restoredTop sz="95521" autoAdjust="0"/>
  </p:normalViewPr>
  <p:slideViewPr>
    <p:cSldViewPr snapToGrid="0">
      <p:cViewPr varScale="1">
        <p:scale>
          <a:sx n="88" d="100"/>
          <a:sy n="88" d="100"/>
        </p:scale>
        <p:origin x="9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4-06T13:06:40.483" idx="3">
    <p:pos x="10" y="10"/>
    <p:text>反向过程的均值和方差怎么来的</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30651-043E-4BB4-9F3D-10498C2D2356}" type="datetimeFigureOut">
              <a:rPr lang="zh-CN" altLang="en-US" smtClean="0"/>
              <a:t>2025/4/9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4E7D2-D992-4863-8663-8CB452846E9F}" type="slidenum">
              <a:rPr lang="zh-CN" altLang="en-US" smtClean="0"/>
              <a:t>‹#›</a:t>
            </a:fld>
            <a:endParaRPr lang="zh-CN" altLang="en-US"/>
          </a:p>
        </p:txBody>
      </p:sp>
    </p:spTree>
    <p:extLst>
      <p:ext uri="{BB962C8B-B14F-4D97-AF65-F5344CB8AC3E}">
        <p14:creationId xmlns:p14="http://schemas.microsoft.com/office/powerpoint/2010/main" val="931201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Windows Hello ;-)</a:t>
            </a:r>
            <a:endParaRPr lang="zh-CN" altLang="en-US" dirty="0"/>
          </a:p>
        </p:txBody>
      </p:sp>
      <p:sp>
        <p:nvSpPr>
          <p:cNvPr id="4" name="灯片编号占位符 3"/>
          <p:cNvSpPr>
            <a:spLocks noGrp="1"/>
          </p:cNvSpPr>
          <p:nvPr>
            <p:ph type="sldNum" sz="quarter" idx="5"/>
          </p:nvPr>
        </p:nvSpPr>
        <p:spPr/>
        <p:txBody>
          <a:bodyPr/>
          <a:lstStyle/>
          <a:p>
            <a:fld id="{87C4E7D2-D992-4863-8663-8CB452846E9F}" type="slidenum">
              <a:rPr lang="zh-CN" altLang="en-US" smtClean="0"/>
              <a:t>0</a:t>
            </a:fld>
            <a:endParaRPr lang="zh-CN" altLang="en-US"/>
          </a:p>
        </p:txBody>
      </p:sp>
    </p:spTree>
    <p:extLst>
      <p:ext uri="{BB962C8B-B14F-4D97-AF65-F5344CB8AC3E}">
        <p14:creationId xmlns:p14="http://schemas.microsoft.com/office/powerpoint/2010/main" val="175761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B1F"/>
                </a:solidFill>
                <a:effectLst/>
                <a:latin typeface="-apple-system"/>
              </a:rPr>
              <a:t>直方图的横轴表示色阶，亦即亮度级别，越往右越亮</a:t>
            </a:r>
            <a:endParaRPr lang="en-US" altLang="zh-CN" b="0" i="0" dirty="0">
              <a:solidFill>
                <a:srgbClr val="191B1F"/>
              </a:solidFill>
              <a:effectLst/>
              <a:latin typeface="-apple-system"/>
            </a:endParaRPr>
          </a:p>
          <a:p>
            <a:r>
              <a:rPr lang="zh-CN" altLang="en-US" b="0" i="0" dirty="0">
                <a:solidFill>
                  <a:srgbClr val="191B1F"/>
                </a:solidFill>
                <a:effectLst/>
                <a:latin typeface="-apple-system"/>
              </a:rPr>
              <a:t>直方图纵坐标表示像素数量，在同一亮度级别下，纵坐标越大表示所占像素数量越多</a:t>
            </a:r>
            <a:endParaRPr lang="zh-CN" altLang="en-US" dirty="0"/>
          </a:p>
        </p:txBody>
      </p:sp>
      <p:sp>
        <p:nvSpPr>
          <p:cNvPr id="4" name="灯片编号占位符 3"/>
          <p:cNvSpPr>
            <a:spLocks noGrp="1"/>
          </p:cNvSpPr>
          <p:nvPr>
            <p:ph type="sldNum" sz="quarter" idx="5"/>
          </p:nvPr>
        </p:nvSpPr>
        <p:spPr/>
        <p:txBody>
          <a:bodyPr/>
          <a:lstStyle/>
          <a:p>
            <a:fld id="{87C4E7D2-D992-4863-8663-8CB452846E9F}" type="slidenum">
              <a:rPr lang="zh-CN" altLang="en-US" smtClean="0"/>
              <a:t>2</a:t>
            </a:fld>
            <a:endParaRPr lang="zh-CN" altLang="en-US"/>
          </a:p>
        </p:txBody>
      </p:sp>
    </p:spTree>
    <p:extLst>
      <p:ext uri="{BB962C8B-B14F-4D97-AF65-F5344CB8AC3E}">
        <p14:creationId xmlns:p14="http://schemas.microsoft.com/office/powerpoint/2010/main" val="3042360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简化加噪过程，提升训练效率，同时也是反向过程的基础</a:t>
            </a:r>
          </a:p>
        </p:txBody>
      </p:sp>
      <p:sp>
        <p:nvSpPr>
          <p:cNvPr id="4" name="灯片编号占位符 3"/>
          <p:cNvSpPr>
            <a:spLocks noGrp="1"/>
          </p:cNvSpPr>
          <p:nvPr>
            <p:ph type="sldNum" sz="quarter" idx="5"/>
          </p:nvPr>
        </p:nvSpPr>
        <p:spPr/>
        <p:txBody>
          <a:bodyPr/>
          <a:lstStyle/>
          <a:p>
            <a:fld id="{87C4E7D2-D992-4863-8663-8CB452846E9F}" type="slidenum">
              <a:rPr lang="zh-CN" altLang="en-US" smtClean="0"/>
              <a:t>4</a:t>
            </a:fld>
            <a:endParaRPr lang="zh-CN" altLang="en-US"/>
          </a:p>
        </p:txBody>
      </p:sp>
    </p:spTree>
    <p:extLst>
      <p:ext uri="{BB962C8B-B14F-4D97-AF65-F5344CB8AC3E}">
        <p14:creationId xmlns:p14="http://schemas.microsoft.com/office/powerpoint/2010/main" val="968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最大似然估计，拟合的分布其实就是每一个去噪步骤中我们生成的噪声所服从的分布</a:t>
            </a:r>
          </a:p>
        </p:txBody>
      </p:sp>
      <p:sp>
        <p:nvSpPr>
          <p:cNvPr id="4" name="灯片编号占位符 3"/>
          <p:cNvSpPr>
            <a:spLocks noGrp="1"/>
          </p:cNvSpPr>
          <p:nvPr>
            <p:ph type="sldNum" sz="quarter" idx="5"/>
          </p:nvPr>
        </p:nvSpPr>
        <p:spPr/>
        <p:txBody>
          <a:bodyPr/>
          <a:lstStyle/>
          <a:p>
            <a:fld id="{87C4E7D2-D992-4863-8663-8CB452846E9F}" type="slidenum">
              <a:rPr lang="zh-CN" altLang="en-US" smtClean="0"/>
              <a:t>6</a:t>
            </a:fld>
            <a:endParaRPr lang="zh-CN" altLang="en-US"/>
          </a:p>
        </p:txBody>
      </p:sp>
    </p:spTree>
    <p:extLst>
      <p:ext uri="{BB962C8B-B14F-4D97-AF65-F5344CB8AC3E}">
        <p14:creationId xmlns:p14="http://schemas.microsoft.com/office/powerpoint/2010/main" val="1281034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Template 5.0</a:t>
            </a:r>
            <a:r>
              <a:rPr lang="zh-CN" altLang="en-US" dirty="0"/>
              <a:t>更新日志：</a:t>
            </a:r>
            <a:r>
              <a:rPr lang="en-US" altLang="zh-CN" dirty="0"/>
              <a:t>1.</a:t>
            </a:r>
            <a:r>
              <a:rPr lang="zh-CN" altLang="en-US" dirty="0"/>
              <a:t>增加了补充材料节   </a:t>
            </a:r>
            <a:r>
              <a:rPr lang="en-US" altLang="zh-CN" dirty="0"/>
              <a:t>2.</a:t>
            </a:r>
            <a:r>
              <a:rPr lang="zh-CN" altLang="en-US" dirty="0"/>
              <a:t>新的首页风格   </a:t>
            </a:r>
            <a:r>
              <a:rPr lang="en-US" altLang="zh-CN" dirty="0"/>
              <a:t>3.</a:t>
            </a:r>
            <a:r>
              <a:rPr lang="zh-CN" altLang="en-US" dirty="0"/>
              <a:t>延续了</a:t>
            </a:r>
            <a:r>
              <a:rPr lang="en-US" altLang="zh-CN" dirty="0"/>
              <a:t>Template4.0</a:t>
            </a:r>
            <a:r>
              <a:rPr lang="zh-CN" altLang="en-US" dirty="0"/>
              <a:t>的尾页风格，但稍做了简洁化修改   </a:t>
            </a:r>
            <a:r>
              <a:rPr lang="en-US" altLang="zh-CN" dirty="0"/>
              <a:t>4.</a:t>
            </a:r>
            <a:r>
              <a:rPr lang="en-US" altLang="zh-CN" dirty="0">
                <a:latin typeface="汉仪乐喵体 简" panose="00020600040101010101" pitchFamily="18" charset="-122"/>
                <a:ea typeface="汉仪乐喵体 简" panose="00020600040101010101" pitchFamily="18" charset="-122"/>
              </a:rPr>
              <a:t>Pusheen cat added ?</a:t>
            </a:r>
            <a:endParaRPr lang="zh-CN" altLang="en-US" dirty="0">
              <a:latin typeface="汉仪乐喵体 简" panose="00020600040101010101" pitchFamily="18" charset="-122"/>
              <a:ea typeface="汉仪乐喵体 简" panose="00020600040101010101" pitchFamily="18" charset="-122"/>
            </a:endParaRPr>
          </a:p>
        </p:txBody>
      </p:sp>
      <p:sp>
        <p:nvSpPr>
          <p:cNvPr id="4" name="灯片编号占位符 3"/>
          <p:cNvSpPr>
            <a:spLocks noGrp="1"/>
          </p:cNvSpPr>
          <p:nvPr>
            <p:ph type="sldNum" sz="quarter" idx="5"/>
          </p:nvPr>
        </p:nvSpPr>
        <p:spPr/>
        <p:txBody>
          <a:bodyPr/>
          <a:lstStyle/>
          <a:p>
            <a:fld id="{87C4E7D2-D992-4863-8663-8CB452846E9F}" type="slidenum">
              <a:rPr lang="zh-CN" altLang="en-US" smtClean="0"/>
              <a:t>16</a:t>
            </a:fld>
            <a:endParaRPr lang="zh-CN" altLang="en-US"/>
          </a:p>
        </p:txBody>
      </p:sp>
    </p:spTree>
    <p:extLst>
      <p:ext uri="{BB962C8B-B14F-4D97-AF65-F5344CB8AC3E}">
        <p14:creationId xmlns:p14="http://schemas.microsoft.com/office/powerpoint/2010/main" val="324164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只是普通地分块，就一定会有信息地缺失</a:t>
            </a:r>
            <a:br>
              <a:rPr lang="en-US" altLang="zh-CN" dirty="0"/>
            </a:br>
            <a:r>
              <a:rPr lang="zh-CN" altLang="en-US" dirty="0"/>
              <a:t>对于</a:t>
            </a:r>
            <a:r>
              <a:rPr lang="en-US" altLang="zh-CN" dirty="0" err="1"/>
              <a:t>swin</a:t>
            </a:r>
            <a:r>
              <a:rPr lang="en-US" altLang="zh-CN" dirty="0"/>
              <a:t>-transformer</a:t>
            </a:r>
            <a:r>
              <a:rPr lang="zh-CN" altLang="en-US" dirty="0"/>
              <a:t>，图片是在缩小的，感受野是在不断增大的；那么就可以理解为：我们从图片中获取更多的，多尺度的，原始图片中的信息</a:t>
            </a:r>
          </a:p>
        </p:txBody>
      </p:sp>
      <p:sp>
        <p:nvSpPr>
          <p:cNvPr id="4" name="灯片编号占位符 3"/>
          <p:cNvSpPr>
            <a:spLocks noGrp="1"/>
          </p:cNvSpPr>
          <p:nvPr>
            <p:ph type="sldNum" sz="quarter" idx="5"/>
          </p:nvPr>
        </p:nvSpPr>
        <p:spPr/>
        <p:txBody>
          <a:bodyPr/>
          <a:lstStyle/>
          <a:p>
            <a:fld id="{87C4E7D2-D992-4863-8663-8CB452846E9F}" type="slidenum">
              <a:rPr lang="zh-CN" altLang="en-US" smtClean="0"/>
              <a:t>22</a:t>
            </a:fld>
            <a:endParaRPr lang="zh-CN" altLang="en-US"/>
          </a:p>
        </p:txBody>
      </p:sp>
    </p:spTree>
    <p:extLst>
      <p:ext uri="{BB962C8B-B14F-4D97-AF65-F5344CB8AC3E}">
        <p14:creationId xmlns:p14="http://schemas.microsoft.com/office/powerpoint/2010/main" val="259306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Vit</a:t>
            </a:r>
            <a:r>
              <a:rPr lang="zh-CN" altLang="en-US" dirty="0"/>
              <a:t>是直接将图片分成这样</a:t>
            </a:r>
            <a:r>
              <a:rPr lang="en-US" altLang="zh-CN" dirty="0"/>
              <a:t>4*4</a:t>
            </a:r>
            <a:r>
              <a:rPr lang="zh-CN" altLang="en-US" dirty="0"/>
              <a:t>的窗格，进行全局的注意力计算，而</a:t>
            </a:r>
            <a:r>
              <a:rPr lang="en-US" altLang="zh-CN" dirty="0" err="1"/>
              <a:t>swin</a:t>
            </a:r>
            <a:r>
              <a:rPr lang="en-US" altLang="zh-CN" dirty="0"/>
              <a:t>-transformer</a:t>
            </a:r>
            <a:r>
              <a:rPr lang="zh-CN" altLang="en-US" dirty="0"/>
              <a:t>是会把它分成这样多个小窗格的形式，然后分别计算注意力以减少计算量</a:t>
            </a:r>
            <a:endParaRPr lang="en-US" altLang="zh-CN" dirty="0"/>
          </a:p>
          <a:p>
            <a:r>
              <a:rPr lang="zh-CN" altLang="en-US" dirty="0"/>
              <a:t>但这些小窗格之间是无法通信的，而无法通信就会导致损失掉非常多的信息，由此作者提出了</a:t>
            </a:r>
            <a:r>
              <a:rPr lang="en-US" altLang="zh-CN" dirty="0" err="1"/>
              <a:t>shifed</a:t>
            </a:r>
            <a:r>
              <a:rPr lang="en-US" altLang="zh-CN" dirty="0"/>
              <a:t>-windows</a:t>
            </a:r>
            <a:r>
              <a:rPr lang="zh-CN" altLang="en-US" dirty="0"/>
              <a:t>来解决这个问题</a:t>
            </a:r>
          </a:p>
        </p:txBody>
      </p:sp>
      <p:sp>
        <p:nvSpPr>
          <p:cNvPr id="4" name="灯片编号占位符 3"/>
          <p:cNvSpPr>
            <a:spLocks noGrp="1"/>
          </p:cNvSpPr>
          <p:nvPr>
            <p:ph type="sldNum" sz="quarter" idx="5"/>
          </p:nvPr>
        </p:nvSpPr>
        <p:spPr/>
        <p:txBody>
          <a:bodyPr/>
          <a:lstStyle/>
          <a:p>
            <a:fld id="{87C4E7D2-D992-4863-8663-8CB452846E9F}" type="slidenum">
              <a:rPr lang="zh-CN" altLang="en-US" smtClean="0"/>
              <a:t>23</a:t>
            </a:fld>
            <a:endParaRPr lang="zh-CN" altLang="en-US"/>
          </a:p>
        </p:txBody>
      </p:sp>
    </p:spTree>
    <p:extLst>
      <p:ext uri="{BB962C8B-B14F-4D97-AF65-F5344CB8AC3E}">
        <p14:creationId xmlns:p14="http://schemas.microsoft.com/office/powerpoint/2010/main" val="2577374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B1555-70A5-EB77-5D36-14D07DC6DC7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6BF327-C7BC-E7EF-F0D4-7A4CB79E49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91934E6-9BAF-B0D7-716B-0A2F27CE5149}"/>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BF27F43B-F9D3-9CC8-0D2C-F307770CF45B}"/>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59F5989C-717C-258D-44CA-D0F6FEA71651}"/>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71194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10F66-026E-2C2B-0DF1-3F54955FDCA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D2A4249-7C74-1BC0-66A7-C596DCF92B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BCBEEE-E824-A482-F031-60883831537A}"/>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6F7F13D7-8CEA-375B-CE8A-4E4EDBD05A97}"/>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1AF6E064-749F-F8AD-BD49-90518EBAD5D0}"/>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690524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9EAEC0-E498-203F-3139-471F4D1A992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5CB2B75-E6AD-39F0-87FC-781EFB77AEF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546342-AC70-63A4-3206-806622EF6D5A}"/>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B56242D4-A0AE-EFFF-84D1-E7D0F088C27B}"/>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64D72E5A-3B11-88BF-4775-99279F3D5824}"/>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3464073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B1E42-F515-2B76-9A2A-9956E06556A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3DBFEC-FFE9-7B15-AF2A-66AC59C6235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00155A-3141-C001-248B-6EDA66610EE8}"/>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1B8375D3-E9D0-31EC-4A6B-F2F77CFF0BED}"/>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2853F6B5-6846-5624-9A11-DAC7725EDB2B}"/>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97252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8E3E8B-696C-5776-557E-891E48FBED4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18D1A8C-7B87-4CA5-12A0-7EAC81EAC3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E71349-6BDC-70CD-C3FB-ADA0CA9B6EC0}"/>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65414220-305B-905C-33A4-28111F7E8470}"/>
              </a:ext>
            </a:extLst>
          </p:cNvPr>
          <p:cNvSpPr>
            <a:spLocks noGrp="1"/>
          </p:cNvSpPr>
          <p:nvPr>
            <p:ph type="ftr" sz="quarter" idx="11"/>
          </p:nvPr>
        </p:nvSpPr>
        <p:spPr/>
        <p:txBody>
          <a:body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3C3F3796-4E8C-1A39-A318-DAC1B5167ACB}"/>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3379765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C2D24-0352-065A-5829-B39CA3C854A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1C2A42-2538-F6BE-F7AD-30D1961C5EF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1B3D768-1B71-5198-F670-83012F51222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0AFAD7F-D277-2FD4-6233-76F43BF36923}"/>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6" name="页脚占位符 5">
            <a:extLst>
              <a:ext uri="{FF2B5EF4-FFF2-40B4-BE49-F238E27FC236}">
                <a16:creationId xmlns:a16="http://schemas.microsoft.com/office/drawing/2014/main" id="{1170A134-2279-190E-B57E-F4B285FCEF95}"/>
              </a:ext>
            </a:extLst>
          </p:cNvPr>
          <p:cNvSpPr>
            <a:spLocks noGrp="1"/>
          </p:cNvSpPr>
          <p:nvPr>
            <p:ph type="ftr" sz="quarter" idx="11"/>
          </p:nvPr>
        </p:nvSpPr>
        <p:spPr/>
        <p:txBody>
          <a:bodyPr/>
          <a:lstStyle/>
          <a:p>
            <a:r>
              <a:rPr lang="en-US" altLang="zh-CN"/>
              <a:t>Yiqun Duan</a:t>
            </a:r>
            <a:endParaRPr lang="zh-CN" altLang="en-US"/>
          </a:p>
        </p:txBody>
      </p:sp>
      <p:sp>
        <p:nvSpPr>
          <p:cNvPr id="7" name="灯片编号占位符 6">
            <a:extLst>
              <a:ext uri="{FF2B5EF4-FFF2-40B4-BE49-F238E27FC236}">
                <a16:creationId xmlns:a16="http://schemas.microsoft.com/office/drawing/2014/main" id="{BAE57C5B-FE40-F86E-2328-440366FC6ABA}"/>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399319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87815-D073-A18C-473C-8C94A631A1D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B71A848-EEF9-C171-825A-E848F473C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5DAFBD6-6580-3499-25A5-AB565B7DBF6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0787B1D-54CB-392B-AF51-5D6D445F25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9E3DF5D-0201-E738-5297-90106F91FFD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4620838-E00F-4F12-21DD-F2103C1119D2}"/>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8" name="页脚占位符 7">
            <a:extLst>
              <a:ext uri="{FF2B5EF4-FFF2-40B4-BE49-F238E27FC236}">
                <a16:creationId xmlns:a16="http://schemas.microsoft.com/office/drawing/2014/main" id="{B823FF21-4C22-E408-710F-F3E77B4F80B5}"/>
              </a:ext>
            </a:extLst>
          </p:cNvPr>
          <p:cNvSpPr>
            <a:spLocks noGrp="1"/>
          </p:cNvSpPr>
          <p:nvPr>
            <p:ph type="ftr" sz="quarter" idx="11"/>
          </p:nvPr>
        </p:nvSpPr>
        <p:spPr/>
        <p:txBody>
          <a:bodyPr/>
          <a:lstStyle/>
          <a:p>
            <a:r>
              <a:rPr lang="en-US" altLang="zh-CN"/>
              <a:t>Yiqun Duan</a:t>
            </a:r>
            <a:endParaRPr lang="zh-CN" altLang="en-US"/>
          </a:p>
        </p:txBody>
      </p:sp>
      <p:sp>
        <p:nvSpPr>
          <p:cNvPr id="9" name="灯片编号占位符 8">
            <a:extLst>
              <a:ext uri="{FF2B5EF4-FFF2-40B4-BE49-F238E27FC236}">
                <a16:creationId xmlns:a16="http://schemas.microsoft.com/office/drawing/2014/main" id="{61A5776B-2747-101C-C78B-61CD62675C04}"/>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759216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D71FD-E01D-8BCB-E417-4D9F9CB1E457}"/>
              </a:ext>
            </a:extLst>
          </p:cNvPr>
          <p:cNvSpPr>
            <a:spLocks noGrp="1"/>
          </p:cNvSpPr>
          <p:nvPr>
            <p:ph type="title"/>
          </p:nvPr>
        </p:nvSpPr>
        <p:spPr>
          <a:xfrm>
            <a:off x="457200" y="365125"/>
            <a:ext cx="7239000" cy="700529"/>
          </a:xfrm>
        </p:spPr>
        <p:txBody>
          <a:bodyPr>
            <a:normAutofit/>
          </a:bodyPr>
          <a:lstStyle>
            <a:lvl1pPr>
              <a:defRPr sz="4400" b="1" baseline="0">
                <a:latin typeface="Calibri" panose="020F0502020204030204" pitchFamily="34" charset="0"/>
                <a:ea typeface="黑体" panose="02010609060101010101" pitchFamily="49"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6FBBC551-6CB4-4FA5-5A2C-AD91470C3D63}"/>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D9AB8CC7-AD36-42F9-224C-5B301E14F240}"/>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C2858CC-396E-C554-CC35-D05310A1DE35}"/>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042280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20BC65-D47E-A54E-5A59-65C711668976}"/>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EB72A2E4-1EE5-858F-5018-97F0A0550911}"/>
              </a:ext>
            </a:extLst>
          </p:cNvPr>
          <p:cNvSpPr>
            <a:spLocks noGrp="1"/>
          </p:cNvSpPr>
          <p:nvPr>
            <p:ph type="ftr" sz="quarter" idx="11"/>
          </p:nvPr>
        </p:nvSpPr>
        <p:spPr/>
        <p:txBody>
          <a:bodyPr/>
          <a:lstStyle/>
          <a:p>
            <a:r>
              <a:rPr lang="en-US" altLang="zh-CN"/>
              <a:t>Yiqun Duan</a:t>
            </a:r>
            <a:endParaRPr lang="zh-CN" altLang="en-US"/>
          </a:p>
        </p:txBody>
      </p:sp>
      <p:sp>
        <p:nvSpPr>
          <p:cNvPr id="4" name="灯片编号占位符 3">
            <a:extLst>
              <a:ext uri="{FF2B5EF4-FFF2-40B4-BE49-F238E27FC236}">
                <a16:creationId xmlns:a16="http://schemas.microsoft.com/office/drawing/2014/main" id="{A8762203-A030-2558-1EEA-B1968E229757}"/>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3559691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D947F-D8E8-FA9A-6A61-A278C098CF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D07AC40-551D-533F-92BB-B8FB42C012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9884A68-39B6-7D54-7B17-34F0A6562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B708976-4546-9302-9404-C83E8B8D9489}"/>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6" name="页脚占位符 5">
            <a:extLst>
              <a:ext uri="{FF2B5EF4-FFF2-40B4-BE49-F238E27FC236}">
                <a16:creationId xmlns:a16="http://schemas.microsoft.com/office/drawing/2014/main" id="{DB6460E0-1C2E-474A-BF02-7A5C8D5DA22E}"/>
              </a:ext>
            </a:extLst>
          </p:cNvPr>
          <p:cNvSpPr>
            <a:spLocks noGrp="1"/>
          </p:cNvSpPr>
          <p:nvPr>
            <p:ph type="ftr" sz="quarter" idx="11"/>
          </p:nvPr>
        </p:nvSpPr>
        <p:spPr/>
        <p:txBody>
          <a:bodyPr/>
          <a:lstStyle/>
          <a:p>
            <a:r>
              <a:rPr lang="en-US" altLang="zh-CN"/>
              <a:t>Yiqun Duan</a:t>
            </a:r>
            <a:endParaRPr lang="zh-CN" altLang="en-US"/>
          </a:p>
        </p:txBody>
      </p:sp>
      <p:sp>
        <p:nvSpPr>
          <p:cNvPr id="7" name="灯片编号占位符 6">
            <a:extLst>
              <a:ext uri="{FF2B5EF4-FFF2-40B4-BE49-F238E27FC236}">
                <a16:creationId xmlns:a16="http://schemas.microsoft.com/office/drawing/2014/main" id="{06AE3882-8336-20BE-4E8C-FA2431B5C0F0}"/>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419763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DA8F99-034B-9972-08C6-380326930A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81C4FF-8472-B12F-EF9E-269C2FA89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CA38090-E4A1-72D5-BA6D-60945130D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ED61DC-9288-87DE-35D9-2BB2108061BB}"/>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6" name="页脚占位符 5">
            <a:extLst>
              <a:ext uri="{FF2B5EF4-FFF2-40B4-BE49-F238E27FC236}">
                <a16:creationId xmlns:a16="http://schemas.microsoft.com/office/drawing/2014/main" id="{D09CC214-E730-6BD0-248B-AC81F325EB86}"/>
              </a:ext>
            </a:extLst>
          </p:cNvPr>
          <p:cNvSpPr>
            <a:spLocks noGrp="1"/>
          </p:cNvSpPr>
          <p:nvPr>
            <p:ph type="ftr" sz="quarter" idx="11"/>
          </p:nvPr>
        </p:nvSpPr>
        <p:spPr/>
        <p:txBody>
          <a:bodyPr/>
          <a:lstStyle/>
          <a:p>
            <a:r>
              <a:rPr lang="en-US" altLang="zh-CN"/>
              <a:t>Yiqun Duan</a:t>
            </a:r>
            <a:endParaRPr lang="zh-CN" altLang="en-US"/>
          </a:p>
        </p:txBody>
      </p:sp>
      <p:sp>
        <p:nvSpPr>
          <p:cNvPr id="7" name="灯片编号占位符 6">
            <a:extLst>
              <a:ext uri="{FF2B5EF4-FFF2-40B4-BE49-F238E27FC236}">
                <a16:creationId xmlns:a16="http://schemas.microsoft.com/office/drawing/2014/main" id="{AA9E34FB-BEB7-CFA0-3E63-F2E9AF75A024}"/>
              </a:ext>
            </a:extLst>
          </p:cNvPr>
          <p:cNvSpPr>
            <a:spLocks noGrp="1"/>
          </p:cNvSpPr>
          <p:nvPr>
            <p:ph type="sldNum" sz="quarter" idx="12"/>
          </p:nvPr>
        </p:nvSpPr>
        <p:spPr/>
        <p:txBody>
          <a:body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100292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5B2B04-5AD5-04EC-2FBB-F881387E1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51A1D82-3AD0-D2F7-92F3-287181BE6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55DCAE-D8D5-DC38-59FF-359DBC1FC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Diffusion Denoising Approach for Depth Estimation</a:t>
            </a:r>
            <a:endParaRPr lang="zh-CN" altLang="en-US"/>
          </a:p>
        </p:txBody>
      </p:sp>
      <p:sp>
        <p:nvSpPr>
          <p:cNvPr id="5" name="页脚占位符 4">
            <a:extLst>
              <a:ext uri="{FF2B5EF4-FFF2-40B4-BE49-F238E27FC236}">
                <a16:creationId xmlns:a16="http://schemas.microsoft.com/office/drawing/2014/main" id="{FF26FEAE-9B8C-996B-570F-6D537B719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Yiqun Duan</a:t>
            </a:r>
            <a:endParaRPr lang="zh-CN" altLang="en-US"/>
          </a:p>
        </p:txBody>
      </p:sp>
      <p:sp>
        <p:nvSpPr>
          <p:cNvPr id="6" name="灯片编号占位符 5">
            <a:extLst>
              <a:ext uri="{FF2B5EF4-FFF2-40B4-BE49-F238E27FC236}">
                <a16:creationId xmlns:a16="http://schemas.microsoft.com/office/drawing/2014/main" id="{E4A26268-E959-583F-E1FE-5DB382E62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2AAD9-678A-444D-9C91-F71F6204EDF4}" type="slidenum">
              <a:rPr lang="zh-CN" altLang="en-US" smtClean="0"/>
              <a:t>‹#›</a:t>
            </a:fld>
            <a:endParaRPr lang="zh-CN" altLang="en-US"/>
          </a:p>
        </p:txBody>
      </p:sp>
    </p:spTree>
    <p:extLst>
      <p:ext uri="{BB962C8B-B14F-4D97-AF65-F5344CB8AC3E}">
        <p14:creationId xmlns:p14="http://schemas.microsoft.com/office/powerpoint/2010/main" val="2942725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slide" Target="slide31.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71.png"/><Relationship Id="rId7" Type="http://schemas.openxmlformats.org/officeDocument/2006/relationships/image" Target="../media/image13.jpg"/><Relationship Id="rId12" Type="http://schemas.openxmlformats.org/officeDocument/2006/relationships/image" Target="../media/image106.png"/><Relationship Id="rId2" Type="http://schemas.openxmlformats.org/officeDocument/2006/relationships/slide" Target="slide33.xml"/><Relationship Id="rId1" Type="http://schemas.openxmlformats.org/officeDocument/2006/relationships/slideLayout" Target="../slideLayouts/slideLayout6.xml"/><Relationship Id="rId6" Type="http://schemas.openxmlformats.org/officeDocument/2006/relationships/image" Target="../media/image12.jpg"/><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image" Target="../media/image104.png"/><Relationship Id="rId4" Type="http://schemas.openxmlformats.org/officeDocument/2006/relationships/image" Target="../media/image101.png"/><Relationship Id="rId9" Type="http://schemas.openxmlformats.org/officeDocument/2006/relationships/image" Target="../media/image103.png"/></Relationships>
</file>

<file path=ppt/slides/_rels/slide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hyperlink" Target="mailto:Haruko386@outlook.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2.gif"/><Relationship Id="rId5" Type="http://schemas.openxmlformats.org/officeDocument/2006/relationships/slide" Target="slide35.xml"/><Relationship Id="rId4" Type="http://schemas.openxmlformats.org/officeDocument/2006/relationships/hyperlink" Target="https://github.com/Haruko386" TargetMode="Externa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3.gif"/><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19.xml.rels><?xml version="1.0" encoding="UTF-8" standalone="yes"?>
<Relationships xmlns="http://schemas.openxmlformats.org/package/2006/relationships"><Relationship Id="rId8" Type="http://schemas.openxmlformats.org/officeDocument/2006/relationships/image" Target="../media/image1110.png"/><Relationship Id="rId13" Type="http://schemas.openxmlformats.org/officeDocument/2006/relationships/image" Target="../media/image75.jpg"/><Relationship Id="rId3" Type="http://schemas.openxmlformats.org/officeDocument/2006/relationships/image" Target="../media/image74.jpg"/><Relationship Id="rId7" Type="http://schemas.openxmlformats.org/officeDocument/2006/relationships/image" Target="../media/image1100.png"/><Relationship Id="rId12" Type="http://schemas.openxmlformats.org/officeDocument/2006/relationships/slide" Target="slide20.xml"/><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image" Target="../media/image1090.png"/><Relationship Id="rId11" Type="http://schemas.openxmlformats.org/officeDocument/2006/relationships/image" Target="../media/image1140.png"/><Relationship Id="rId5" Type="http://schemas.openxmlformats.org/officeDocument/2006/relationships/image" Target="../media/image1080.png"/><Relationship Id="rId10" Type="http://schemas.openxmlformats.org/officeDocument/2006/relationships/image" Target="../media/image79.png"/><Relationship Id="rId4" Type="http://schemas.openxmlformats.org/officeDocument/2006/relationships/image" Target="../media/image1070.png"/><Relationship Id="rId9" Type="http://schemas.openxmlformats.org/officeDocument/2006/relationships/image" Target="../media/image1120.png"/></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png"/><Relationship Id="rId18" Type="http://schemas.openxmlformats.org/officeDocument/2006/relationships/image" Target="../media/image22.jp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5.jpg"/><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jpg"/><Relationship Id="rId3" Type="http://schemas.openxmlformats.org/officeDocument/2006/relationships/image" Target="../media/image74.jpg"/><Relationship Id="rId7" Type="http://schemas.openxmlformats.org/officeDocument/2006/relationships/image" Target="../media/image12.jpg"/><Relationship Id="rId12" Type="http://schemas.openxmlformats.org/officeDocument/2006/relationships/image" Target="../media/image9.png"/><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8.png"/><Relationship Id="rId5" Type="http://schemas.openxmlformats.org/officeDocument/2006/relationships/image" Target="../media/image117.png"/><Relationship Id="rId10" Type="http://schemas.openxmlformats.org/officeDocument/2006/relationships/image" Target="../media/image7.png"/><Relationship Id="rId4" Type="http://schemas.openxmlformats.org/officeDocument/2006/relationships/image" Target="../media/image121.png"/><Relationship Id="rId9" Type="http://schemas.openxmlformats.org/officeDocument/2006/relationships/image" Target="../media/image1190.png"/><Relationship Id="rId14" Type="http://schemas.openxmlformats.org/officeDocument/2006/relationships/image" Target="../media/image5.jp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74.jpg"/><Relationship Id="rId5" Type="http://schemas.openxmlformats.org/officeDocument/2006/relationships/slide" Target="slide5.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74.jpg"/><Relationship Id="rId7" Type="http://schemas.openxmlformats.org/officeDocument/2006/relationships/image" Target="../media/image1260.png"/><Relationship Id="rId2" Type="http://schemas.openxmlformats.org/officeDocument/2006/relationships/slide" Target="slide8.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40.png"/><Relationship Id="rId4" Type="http://schemas.openxmlformats.org/officeDocument/2006/relationships/image" Target="../media/image125.png"/></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74.jpg"/></Relationships>
</file>

<file path=ppt/slides/_rels/slide2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74.jpg"/></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2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2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2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2.jp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jpg"/><Relationship Id="rId11" Type="http://schemas.openxmlformats.org/officeDocument/2006/relationships/image" Target="../media/image27.png"/><Relationship Id="rId5" Type="http://schemas.openxmlformats.org/officeDocument/2006/relationships/image" Target="../media/image14.jpg"/><Relationship Id="rId1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15.jpg"/><Relationship Id="rId9" Type="http://schemas.openxmlformats.org/officeDocument/2006/relationships/slide" Target="slide18.xml"/><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slide" Target="slide12.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slide" Target="slide12.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74.jpg"/><Relationship Id="rId4" Type="http://schemas.openxmlformats.org/officeDocument/2006/relationships/slide" Target="slide38.xml"/></Relationships>
</file>

<file path=ppt/slides/_rels/slide3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slide" Target="slide13.xml"/><Relationship Id="rId7" Type="http://schemas.openxmlformats.org/officeDocument/2006/relationships/slide" Target="slide34.xml"/><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74.jpg"/></Relationships>
</file>

<file path=ppt/slides/_rels/slide34.xml.rels><?xml version="1.0" encoding="UTF-8" standalone="yes"?>
<Relationships xmlns="http://schemas.openxmlformats.org/package/2006/relationships"><Relationship Id="rId3" Type="http://schemas.openxmlformats.org/officeDocument/2006/relationships/image" Target="../media/image74.jpg"/><Relationship Id="rId7" Type="http://schemas.openxmlformats.org/officeDocument/2006/relationships/image" Target="../media/image94.png"/><Relationship Id="rId2" Type="http://schemas.openxmlformats.org/officeDocument/2006/relationships/slide" Target="slide13.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image" Target="../media/image97.gif"/><Relationship Id="rId4" Type="http://schemas.openxmlformats.org/officeDocument/2006/relationships/slide" Target="slide17.xml"/></Relationships>
</file>

<file path=ppt/slides/_rels/slide36.xml.rels><?xml version="1.0" encoding="UTF-8" standalone="yes"?>
<Relationships xmlns="http://schemas.openxmlformats.org/package/2006/relationships"><Relationship Id="rId8" Type="http://schemas.openxmlformats.org/officeDocument/2006/relationships/image" Target="../media/image970.png"/><Relationship Id="rId3" Type="http://schemas.openxmlformats.org/officeDocument/2006/relationships/image" Target="../media/image98.png"/><Relationship Id="rId7" Type="http://schemas.openxmlformats.org/officeDocument/2006/relationships/image" Target="../media/image960.png"/><Relationship Id="rId12" Type="http://schemas.openxmlformats.org/officeDocument/2006/relationships/comments" Target="../comments/comment1.xml"/><Relationship Id="rId2" Type="http://schemas.openxmlformats.org/officeDocument/2006/relationships/image" Target="../media/image910.png"/><Relationship Id="rId1" Type="http://schemas.openxmlformats.org/officeDocument/2006/relationships/slideLayout" Target="../slideLayouts/slideLayout6.xml"/><Relationship Id="rId6" Type="http://schemas.openxmlformats.org/officeDocument/2006/relationships/image" Target="../media/image950.png"/><Relationship Id="rId11" Type="http://schemas.openxmlformats.org/officeDocument/2006/relationships/image" Target="../media/image100.png"/><Relationship Id="rId5" Type="http://schemas.openxmlformats.org/officeDocument/2006/relationships/image" Target="../media/image940.png"/><Relationship Id="rId10" Type="http://schemas.openxmlformats.org/officeDocument/2006/relationships/image" Target="../media/image990.png"/><Relationship Id="rId4" Type="http://schemas.openxmlformats.org/officeDocument/2006/relationships/image" Target="../media/image930.png"/><Relationship Id="rId9" Type="http://schemas.openxmlformats.org/officeDocument/2006/relationships/image" Target="../media/image980.png"/></Relationships>
</file>

<file path=ppt/slides/_rels/slide37.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41.png"/><Relationship Id="rId1" Type="http://schemas.openxmlformats.org/officeDocument/2006/relationships/slideLayout" Target="../slideLayouts/slideLayout6.xml"/><Relationship Id="rId4" Type="http://schemas.openxmlformats.org/officeDocument/2006/relationships/image" Target="../media/image800.png"/></Relationships>
</file>

<file path=ppt/slides/_rels/slide38.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80.png"/><Relationship Id="rId18" Type="http://schemas.openxmlformats.org/officeDocument/2006/relationships/image" Target="../media/image33.png"/><Relationship Id="rId3" Type="http://schemas.openxmlformats.org/officeDocument/2006/relationships/image" Target="../media/image15.jpg"/><Relationship Id="rId21" Type="http://schemas.openxmlformats.org/officeDocument/2006/relationships/image" Target="../media/image36.png"/><Relationship Id="rId7" Type="http://schemas.openxmlformats.org/officeDocument/2006/relationships/image" Target="../media/image13.jpg"/><Relationship Id="rId12" Type="http://schemas.openxmlformats.org/officeDocument/2006/relationships/image" Target="../media/image270.png"/><Relationship Id="rId17" Type="http://schemas.openxmlformats.org/officeDocument/2006/relationships/image" Target="../media/image32.png"/><Relationship Id="rId2" Type="http://schemas.openxmlformats.org/officeDocument/2006/relationships/image" Target="../media/image12.jp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14.jpg"/><Relationship Id="rId11" Type="http://schemas.openxmlformats.org/officeDocument/2006/relationships/image" Target="../media/image260.png"/><Relationship Id="rId24" Type="http://schemas.openxmlformats.org/officeDocument/2006/relationships/image" Target="../media/image38.png"/><Relationship Id="rId5" Type="http://schemas.openxmlformats.org/officeDocument/2006/relationships/image" Target="../media/image16.png"/><Relationship Id="rId15" Type="http://schemas.openxmlformats.org/officeDocument/2006/relationships/image" Target="../media/image300.png"/><Relationship Id="rId23" Type="http://schemas.openxmlformats.org/officeDocument/2006/relationships/slide" Target="slide19.xml"/><Relationship Id="rId10" Type="http://schemas.openxmlformats.org/officeDocument/2006/relationships/image" Target="../media/image250.png"/><Relationship Id="rId19" Type="http://schemas.openxmlformats.org/officeDocument/2006/relationships/image" Target="../media/image34.png"/><Relationship Id="rId4" Type="http://schemas.openxmlformats.org/officeDocument/2006/relationships/image" Target="../media/image5.jpg"/><Relationship Id="rId9" Type="http://schemas.openxmlformats.org/officeDocument/2006/relationships/image" Target="../media/image240.png"/><Relationship Id="rId14" Type="http://schemas.openxmlformats.org/officeDocument/2006/relationships/image" Target="../media/image290.png"/><Relationship Id="rId22" Type="http://schemas.openxmlformats.org/officeDocument/2006/relationships/image" Target="../media/image37.png"/></Relationships>
</file>

<file path=ppt/slides/_rels/slide5.xml.rels><?xml version="1.0" encoding="UTF-8" standalone="yes"?>
<Relationships xmlns="http://schemas.openxmlformats.org/package/2006/relationships"><Relationship Id="rId26" Type="http://schemas.openxmlformats.org/officeDocument/2006/relationships/image" Target="../media/image58.png"/><Relationship Id="rId39" Type="http://schemas.openxmlformats.org/officeDocument/2006/relationships/image" Target="../media/image44.png"/><Relationship Id="rId34" Type="http://schemas.openxmlformats.org/officeDocument/2006/relationships/image" Target="../media/image39.png"/><Relationship Id="rId25" Type="http://schemas.openxmlformats.org/officeDocument/2006/relationships/image" Target="../media/image57.png"/><Relationship Id="rId33" Type="http://schemas.openxmlformats.org/officeDocument/2006/relationships/image" Target="../media/image22.jpg"/><Relationship Id="rId38" Type="http://schemas.openxmlformats.org/officeDocument/2006/relationships/image" Target="../media/image43.png"/><Relationship Id="rId2" Type="http://schemas.openxmlformats.org/officeDocument/2006/relationships/notesSlide" Target="../notesSlides/notesSlide3.xml"/><Relationship Id="rId29" Type="http://schemas.openxmlformats.org/officeDocument/2006/relationships/image" Target="../media/image15.jpg"/><Relationship Id="rId1" Type="http://schemas.openxmlformats.org/officeDocument/2006/relationships/slideLayout" Target="../slideLayouts/slideLayout6.xml"/><Relationship Id="rId24" Type="http://schemas.openxmlformats.org/officeDocument/2006/relationships/image" Target="../media/image56.png"/><Relationship Id="rId32" Type="http://schemas.openxmlformats.org/officeDocument/2006/relationships/image" Target="../media/image14.jpg"/><Relationship Id="rId37" Type="http://schemas.openxmlformats.org/officeDocument/2006/relationships/image" Target="../media/image42.png"/><Relationship Id="rId40" Type="http://schemas.openxmlformats.org/officeDocument/2006/relationships/slide" Target="slide21.xml"/><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41.png"/><Relationship Id="rId31" Type="http://schemas.openxmlformats.org/officeDocument/2006/relationships/image" Target="../media/image13.jpg"/><Relationship Id="rId27" Type="http://schemas.openxmlformats.org/officeDocument/2006/relationships/image" Target="../media/image59.png"/><Relationship Id="rId30" Type="http://schemas.openxmlformats.org/officeDocument/2006/relationships/image" Target="../media/image12.jpg"/><Relationship Id="rId35"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6.png"/><Relationship Id="rId17" Type="http://schemas.openxmlformats.org/officeDocument/2006/relationships/image" Target="../media/image68.png"/><Relationship Id="rId2" Type="http://schemas.openxmlformats.org/officeDocument/2006/relationships/image" Target="../media/image7.png"/><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5.jpg"/><Relationship Id="rId5" Type="http://schemas.openxmlformats.org/officeDocument/2006/relationships/image" Target="../media/image10.png"/><Relationship Id="rId15" Type="http://schemas.openxmlformats.org/officeDocument/2006/relationships/image" Target="../media/image45.pn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 Id="rId1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1.png"/><Relationship Id="rId7" Type="http://schemas.openxmlformats.org/officeDocument/2006/relationships/image" Target="../media/image61.png"/><Relationship Id="rId2" Type="http://schemas.openxmlformats.org/officeDocument/2006/relationships/image" Target="../media/image39.jpg"/><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47.png"/><Relationship Id="rId5" Type="http://schemas.openxmlformats.org/officeDocument/2006/relationships/image" Target="../media/image53.png"/><Relationship Id="rId10" Type="http://schemas.openxmlformats.org/officeDocument/2006/relationships/image" Target="../media/image66.png"/><Relationship Id="rId4" Type="http://schemas.openxmlformats.org/officeDocument/2006/relationships/image" Target="../media/image52.png"/><Relationship Id="rId9" Type="http://schemas.openxmlformats.org/officeDocument/2006/relationships/image" Target="../media/image63.png"/><Relationship Id="rId14" Type="http://schemas.openxmlformats.org/officeDocument/2006/relationships/image" Target="../media/image530.png"/></Relationships>
</file>

<file path=ppt/slides/_rels/slide9.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720.png"/><Relationship Id="rId18" Type="http://schemas.openxmlformats.org/officeDocument/2006/relationships/image" Target="../media/image77.png"/><Relationship Id="rId3" Type="http://schemas.openxmlformats.org/officeDocument/2006/relationships/image" Target="../media/image48.png"/><Relationship Id="rId21" Type="http://schemas.openxmlformats.org/officeDocument/2006/relationships/image" Target="../media/image88.png"/><Relationship Id="rId7" Type="http://schemas.openxmlformats.org/officeDocument/2006/relationships/image" Target="../media/image12.jpg"/><Relationship Id="rId12" Type="http://schemas.openxmlformats.org/officeDocument/2006/relationships/image" Target="../media/image700.png"/><Relationship Id="rId17" Type="http://schemas.openxmlformats.org/officeDocument/2006/relationships/image" Target="../media/image76.png"/><Relationship Id="rId2" Type="http://schemas.openxmlformats.org/officeDocument/2006/relationships/image" Target="../media/image540.png"/><Relationship Id="rId16" Type="http://schemas.openxmlformats.org/officeDocument/2006/relationships/image" Target="../media/image75.png"/><Relationship Id="rId20"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660.png"/><Relationship Id="rId5" Type="http://schemas.openxmlformats.org/officeDocument/2006/relationships/image" Target="../media/image50.png"/><Relationship Id="rId15" Type="http://schemas.openxmlformats.org/officeDocument/2006/relationships/image" Target="../media/image740.png"/><Relationship Id="rId23" Type="http://schemas.openxmlformats.org/officeDocument/2006/relationships/image" Target="../media/image90.png"/><Relationship Id="rId10" Type="http://schemas.openxmlformats.org/officeDocument/2006/relationships/image" Target="../media/image5.jpg"/><Relationship Id="rId19" Type="http://schemas.openxmlformats.org/officeDocument/2006/relationships/image" Target="../media/image78.png"/><Relationship Id="rId4" Type="http://schemas.openxmlformats.org/officeDocument/2006/relationships/image" Target="../media/image49.png"/><Relationship Id="rId9" Type="http://schemas.openxmlformats.org/officeDocument/2006/relationships/image" Target="../media/image15.jpg"/><Relationship Id="rId14" Type="http://schemas.openxmlformats.org/officeDocument/2006/relationships/image" Target="../media/image730.png"/><Relationship Id="rId22"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C1825459-AE17-295F-90B2-F57F90E860A2}"/>
              </a:ext>
            </a:extLst>
          </p:cNvPr>
          <p:cNvGrpSpPr/>
          <p:nvPr/>
        </p:nvGrpSpPr>
        <p:grpSpPr>
          <a:xfrm>
            <a:off x="0" y="-6"/>
            <a:ext cx="12192001" cy="6858000"/>
            <a:chOff x="0" y="-6"/>
            <a:chExt cx="12192001" cy="6858000"/>
          </a:xfrm>
        </p:grpSpPr>
        <p:pic>
          <p:nvPicPr>
            <p:cNvPr id="5" name="object 3"/>
            <p:cNvPicPr/>
            <p:nvPr/>
          </p:nvPicPr>
          <p:blipFill>
            <a:blip r:embed="rId3" cstate="print"/>
            <a:stretch>
              <a:fillRect/>
            </a:stretch>
          </p:blipFill>
          <p:spPr>
            <a:xfrm>
              <a:off x="1271" y="0"/>
              <a:ext cx="12190471" cy="6857994"/>
            </a:xfrm>
            <a:prstGeom prst="rect">
              <a:avLst/>
            </a:prstGeom>
          </p:spPr>
        </p:pic>
        <p:sp>
          <p:nvSpPr>
            <p:cNvPr id="6" name="object 4"/>
            <p:cNvSpPr/>
            <p:nvPr/>
          </p:nvSpPr>
          <p:spPr>
            <a:xfrm>
              <a:off x="0" y="-6"/>
              <a:ext cx="12192001" cy="6858000"/>
            </a:xfrm>
            <a:custGeom>
              <a:avLst/>
              <a:gdLst/>
              <a:ahLst/>
              <a:cxnLst/>
              <a:rect l="l" t="t" r="r" b="b"/>
              <a:pathLst>
                <a:path w="12176760" h="6858000">
                  <a:moveTo>
                    <a:pt x="0" y="6857999"/>
                  </a:moveTo>
                  <a:lnTo>
                    <a:pt x="12176759" y="6858000"/>
                  </a:lnTo>
                  <a:lnTo>
                    <a:pt x="12176760" y="0"/>
                  </a:lnTo>
                  <a:lnTo>
                    <a:pt x="0" y="0"/>
                  </a:lnTo>
                  <a:lnTo>
                    <a:pt x="0" y="6857999"/>
                  </a:lnTo>
                  <a:close/>
                </a:path>
              </a:pathLst>
            </a:custGeom>
            <a:solidFill>
              <a:srgbClr val="0D0D0D">
                <a:alpha val="60000"/>
              </a:srgbClr>
            </a:solidFill>
          </p:spPr>
          <p:txBody>
            <a:bodyPr wrap="square" lIns="0" tIns="0" rIns="0" bIns="0" rtlCol="0"/>
            <a:lstStyle/>
            <a:p>
              <a:endParaRPr lang="zh-CN" altLang="en-US" dirty="0"/>
            </a:p>
          </p:txBody>
        </p:sp>
      </p:grpSp>
      <p:sp>
        <p:nvSpPr>
          <p:cNvPr id="7" name="矩形: 单圆角 6">
            <a:extLst>
              <a:ext uri="{FF2B5EF4-FFF2-40B4-BE49-F238E27FC236}">
                <a16:creationId xmlns:a16="http://schemas.microsoft.com/office/drawing/2014/main" id="{96AED466-13B1-A6B7-0887-7288DF7422EB}"/>
              </a:ext>
            </a:extLst>
          </p:cNvPr>
          <p:cNvSpPr/>
          <p:nvPr/>
        </p:nvSpPr>
        <p:spPr>
          <a:xfrm flipV="1">
            <a:off x="-1" y="891622"/>
            <a:ext cx="8911771" cy="1444171"/>
          </a:xfrm>
          <a:prstGeom prst="round1Rect">
            <a:avLst/>
          </a:prstGeom>
          <a:solidFill>
            <a:srgbClr val="015CA3"/>
          </a:solidFill>
          <a:ln>
            <a:solidFill>
              <a:srgbClr val="015CA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7200" dirty="0"/>
          </a:p>
        </p:txBody>
      </p:sp>
      <p:sp>
        <p:nvSpPr>
          <p:cNvPr id="10" name="文本框 9">
            <a:extLst>
              <a:ext uri="{FF2B5EF4-FFF2-40B4-BE49-F238E27FC236}">
                <a16:creationId xmlns:a16="http://schemas.microsoft.com/office/drawing/2014/main" id="{9A92BFF0-11D2-5010-B821-966F110516EB}"/>
              </a:ext>
            </a:extLst>
          </p:cNvPr>
          <p:cNvSpPr txBox="1"/>
          <p:nvPr/>
        </p:nvSpPr>
        <p:spPr>
          <a:xfrm>
            <a:off x="15240" y="890432"/>
            <a:ext cx="8896530" cy="1446550"/>
          </a:xfrm>
          <a:prstGeom prst="rect">
            <a:avLst/>
          </a:prstGeom>
          <a:noFill/>
        </p:spPr>
        <p:txBody>
          <a:bodyPr wrap="square" rtlCol="0">
            <a:spAutoFit/>
          </a:bodyPr>
          <a:lstStyle/>
          <a:p>
            <a:pPr algn="ctr"/>
            <a:r>
              <a:rPr lang="en-US" altLang="zh-CN" sz="8800" b="1" dirty="0">
                <a:solidFill>
                  <a:schemeClr val="bg1"/>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cs typeface="Calibri" panose="020F0502020204030204" pitchFamily="34" charset="0"/>
              </a:rPr>
              <a:t>Diffusion Depth</a:t>
            </a:r>
            <a:endParaRPr lang="zh-CN" altLang="en-US" sz="8800" b="1" dirty="0">
              <a:solidFill>
                <a:schemeClr val="bg1"/>
              </a:solidFill>
              <a:effectLst>
                <a:outerShdw blurRad="50800" dist="38100" dir="2700000" algn="tl" rotWithShape="0">
                  <a:prstClr val="black">
                    <a:alpha val="40000"/>
                  </a:prstClr>
                </a:outerShdw>
              </a:effectLst>
              <a:latin typeface="Cambria" panose="02040503050406030204" pitchFamily="18" charset="0"/>
              <a:cs typeface="Calibri" panose="020F0502020204030204" pitchFamily="34" charset="0"/>
            </a:endParaRPr>
          </a:p>
        </p:txBody>
      </p:sp>
      <p:sp>
        <p:nvSpPr>
          <p:cNvPr id="13" name="矩形 12">
            <a:extLst>
              <a:ext uri="{FF2B5EF4-FFF2-40B4-BE49-F238E27FC236}">
                <a16:creationId xmlns:a16="http://schemas.microsoft.com/office/drawing/2014/main" id="{184D96C6-5BA0-D357-B166-C9E75D02B5F4}"/>
              </a:ext>
            </a:extLst>
          </p:cNvPr>
          <p:cNvSpPr/>
          <p:nvPr/>
        </p:nvSpPr>
        <p:spPr>
          <a:xfrm rot="21169604">
            <a:off x="9061606" y="1152042"/>
            <a:ext cx="2980303" cy="923330"/>
          </a:xfrm>
          <a:prstGeom prst="rect">
            <a:avLst/>
          </a:prstGeom>
          <a:noFill/>
        </p:spPr>
        <p:txBody>
          <a:bodyPr wrap="none" lIns="91440" tIns="45720" rIns="91440" bIns="45720">
            <a:spAutoFit/>
          </a:bodyPr>
          <a:lstStyle/>
          <a:p>
            <a:pPr algn="ctr"/>
            <a:r>
              <a:rPr lang="zh-CN" altLang="en-US"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扩散模型</a:t>
            </a:r>
            <a:endPar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endParaRPr>
          </a:p>
        </p:txBody>
      </p:sp>
      <p:sp>
        <p:nvSpPr>
          <p:cNvPr id="18" name="矩形 17">
            <a:extLst>
              <a:ext uri="{FF2B5EF4-FFF2-40B4-BE49-F238E27FC236}">
                <a16:creationId xmlns:a16="http://schemas.microsoft.com/office/drawing/2014/main" id="{0D146AC9-F679-BC9D-E7BC-B914EC2A0E6A}"/>
              </a:ext>
            </a:extLst>
          </p:cNvPr>
          <p:cNvSpPr/>
          <p:nvPr/>
        </p:nvSpPr>
        <p:spPr>
          <a:xfrm rot="470286">
            <a:off x="689748" y="2805955"/>
            <a:ext cx="5077031" cy="923330"/>
          </a:xfrm>
          <a:prstGeom prst="rect">
            <a:avLst/>
          </a:prstGeom>
          <a:noFill/>
        </p:spPr>
        <p:txBody>
          <a:bodyPr wrap="none" lIns="91440" tIns="45720" rIns="91440" bIns="45720">
            <a:spAutoFit/>
          </a:bodyPr>
          <a:lstStyle/>
          <a:p>
            <a:pPr algn="ctr"/>
            <a:r>
              <a:rPr lang="zh-CN" altLang="en-US"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加噪去噪公式？</a:t>
            </a:r>
            <a:endPar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endParaRPr>
          </a:p>
        </p:txBody>
      </p:sp>
      <p:pic>
        <p:nvPicPr>
          <p:cNvPr id="11" name="图片 10">
            <a:extLst>
              <a:ext uri="{FF2B5EF4-FFF2-40B4-BE49-F238E27FC236}">
                <a16:creationId xmlns:a16="http://schemas.microsoft.com/office/drawing/2014/main" id="{106A7268-7588-B1C4-0831-8CD4DADE4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109" y="3445507"/>
            <a:ext cx="1853349" cy="1251306"/>
          </a:xfrm>
          <a:prstGeom prst="rect">
            <a:avLst/>
          </a:prstGeom>
          <a:ln w="57150">
            <a:solidFill>
              <a:schemeClr val="bg1"/>
            </a:solidFill>
            <a:prstDash val="dash"/>
          </a:ln>
          <a:effectLst>
            <a:outerShdw blurRad="63500" sx="102000" sy="102000" algn="ctr" rotWithShape="0">
              <a:prstClr val="black">
                <a:alpha val="40000"/>
              </a:prstClr>
            </a:outerShdw>
          </a:effectLst>
        </p:spPr>
      </p:pic>
      <p:pic>
        <p:nvPicPr>
          <p:cNvPr id="16" name="图片 15">
            <a:extLst>
              <a:ext uri="{FF2B5EF4-FFF2-40B4-BE49-F238E27FC236}">
                <a16:creationId xmlns:a16="http://schemas.microsoft.com/office/drawing/2014/main" id="{5E378AB4-48C8-987D-190B-E4094EB4D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2896" y="4978797"/>
            <a:ext cx="1855562" cy="1252800"/>
          </a:xfrm>
          <a:prstGeom prst="rect">
            <a:avLst/>
          </a:prstGeom>
          <a:ln w="57150">
            <a:solidFill>
              <a:schemeClr val="bg1"/>
            </a:solidFill>
            <a:prstDash val="dash"/>
          </a:ln>
          <a:effectLst>
            <a:outerShdw blurRad="63500" sx="102000" sy="102000" algn="ctr" rotWithShape="0">
              <a:prstClr val="black">
                <a:alpha val="40000"/>
              </a:prstClr>
            </a:outerShdw>
          </a:effectLst>
        </p:spPr>
      </p:pic>
      <p:pic>
        <p:nvPicPr>
          <p:cNvPr id="14" name="图片 13">
            <a:extLst>
              <a:ext uri="{FF2B5EF4-FFF2-40B4-BE49-F238E27FC236}">
                <a16:creationId xmlns:a16="http://schemas.microsoft.com/office/drawing/2014/main" id="{16F12E24-9007-8981-0AAD-9C88405D84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1038" y="4254342"/>
            <a:ext cx="1826512" cy="1252800"/>
          </a:xfrm>
          <a:prstGeom prst="rect">
            <a:avLst/>
          </a:prstGeom>
          <a:ln w="57150">
            <a:solidFill>
              <a:schemeClr val="bg1"/>
            </a:solidFill>
            <a:prstDash val="dash"/>
          </a:ln>
          <a:effectLst>
            <a:outerShdw blurRad="63500" sx="102000" sy="102000" algn="ctr" rotWithShape="0">
              <a:prstClr val="black">
                <a:alpha val="40000"/>
              </a:prstClr>
            </a:outerShdw>
          </a:effectLst>
        </p:spPr>
      </p:pic>
      <p:sp>
        <p:nvSpPr>
          <p:cNvPr id="19" name="右大括号 18">
            <a:extLst>
              <a:ext uri="{FF2B5EF4-FFF2-40B4-BE49-F238E27FC236}">
                <a16:creationId xmlns:a16="http://schemas.microsoft.com/office/drawing/2014/main" id="{B74B943B-2C04-7CC4-53DB-28AFA756B743}"/>
              </a:ext>
            </a:extLst>
          </p:cNvPr>
          <p:cNvSpPr/>
          <p:nvPr/>
        </p:nvSpPr>
        <p:spPr>
          <a:xfrm>
            <a:off x="9088458" y="4155540"/>
            <a:ext cx="638128" cy="1450404"/>
          </a:xfrm>
          <a:prstGeom prst="rightBrace">
            <a:avLst>
              <a:gd name="adj1" fmla="val 8333"/>
              <a:gd name="adj2" fmla="val 52542"/>
            </a:avLst>
          </a:prstGeom>
          <a:ln>
            <a:solidFill>
              <a:schemeClr val="bg1"/>
            </a:solidFill>
          </a:ln>
          <a:effectLst>
            <a:outerShdw blurRad="63500" sx="102000" sy="102000" algn="ctr" rotWithShape="0">
              <a:prstClr val="black">
                <a:alpha val="40000"/>
              </a:prstClr>
            </a:outerShdw>
          </a:effectLst>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3776192B-F987-3A51-467E-4ADD9F2B9390}"/>
                  </a:ext>
                </a:extLst>
              </p:cNvPr>
              <p:cNvSpPr txBox="1"/>
              <p:nvPr/>
            </p:nvSpPr>
            <p:spPr>
              <a:xfrm rot="21135507">
                <a:off x="1507404" y="4862238"/>
                <a:ext cx="5498108" cy="371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b="0" i="1" smtClean="0">
                              <a:solidFill>
                                <a:schemeClr val="bg1"/>
                              </a:solidFill>
                              <a:latin typeface="Cambria Math" panose="02040503050406030204" pitchFamily="18" charset="0"/>
                            </a:rPr>
                            <m:t>𝑝</m:t>
                          </m:r>
                        </m:e>
                        <m:sub>
                          <m:r>
                            <a:rPr lang="zh-CN" altLang="en-US" sz="2400" b="0" i="1" smtClean="0">
                              <a:solidFill>
                                <a:schemeClr val="bg1"/>
                              </a:solidFill>
                              <a:latin typeface="Cambria Math" panose="02040503050406030204" pitchFamily="18" charset="0"/>
                            </a:rPr>
                            <m:t>𝜃</m:t>
                          </m:r>
                        </m:sub>
                      </m:sSub>
                      <m:d>
                        <m:dPr>
                          <m:ctrlPr>
                            <a:rPr lang="en-US" altLang="zh-CN" sz="2400" b="0" i="1" smtClean="0">
                              <a:solidFill>
                                <a:schemeClr val="bg1"/>
                              </a:solidFill>
                              <a:latin typeface="Cambria Math" panose="02040503050406030204" pitchFamily="18" charset="0"/>
                            </a:rPr>
                          </m:ctrlPr>
                        </m:dPr>
                        <m:e>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r>
                                <a:rPr lang="en-US" altLang="zh-CN" sz="2400" b="0" i="1" smtClean="0">
                                  <a:solidFill>
                                    <a:schemeClr val="bg1"/>
                                  </a:solidFill>
                                  <a:latin typeface="Cambria Math" panose="02040503050406030204" pitchFamily="18" charset="0"/>
                                </a:rPr>
                                <m:t>−1</m:t>
                              </m:r>
                            </m:sub>
                          </m:sSub>
                        </m:e>
                        <m:e>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b="0" i="1" smtClean="0">
                                  <a:solidFill>
                                    <a:schemeClr val="bg1"/>
                                  </a:solidFill>
                                  <a:latin typeface="Cambria Math" panose="02040503050406030204" pitchFamily="18" charset="0"/>
                                </a:rPr>
                                <m:t>𝑡</m:t>
                              </m:r>
                            </m:sub>
                          </m:sSub>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𝑐</m:t>
                          </m:r>
                        </m:e>
                      </m:d>
                      <m:r>
                        <a:rPr lang="en-US" altLang="zh-CN" sz="2400" b="0" i="1" smtClean="0">
                          <a:solidFill>
                            <a:schemeClr val="bg1"/>
                          </a:solidFill>
                          <a:latin typeface="Cambria Math" panose="02040503050406030204" pitchFamily="18" charset="0"/>
                        </a:rPr>
                        <m:t>≔</m:t>
                      </m:r>
                      <m:r>
                        <a:rPr lang="zh-CN" altLang="en-US" sz="2400" b="0" i="1" smtClean="0">
                          <a:solidFill>
                            <a:schemeClr val="bg1"/>
                          </a:solidFill>
                          <a:latin typeface="Cambria Math" panose="02040503050406030204" pitchFamily="18" charset="0"/>
                          <a:ea typeface="Cambria Math" panose="02040503050406030204" pitchFamily="18" charset="0"/>
                        </a:rPr>
                        <m:t>𝒩</m:t>
                      </m:r>
                      <m:d>
                        <m:dPr>
                          <m:ctrlPr>
                            <a:rPr lang="en-US" altLang="zh-CN" sz="2400" b="0" i="1" smtClean="0">
                              <a:solidFill>
                                <a:schemeClr val="bg1"/>
                              </a:solidFill>
                              <a:latin typeface="Cambria Math" panose="02040503050406030204" pitchFamily="18" charset="0"/>
                              <a:ea typeface="Cambria Math" panose="02040503050406030204" pitchFamily="18" charset="0"/>
                            </a:rPr>
                          </m:ctrlPr>
                        </m:dPr>
                        <m:e>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r>
                                <a:rPr lang="en-US" altLang="zh-CN" sz="2400" b="0" i="1" smtClean="0">
                                  <a:solidFill>
                                    <a:schemeClr val="bg1"/>
                                  </a:solidFill>
                                  <a:latin typeface="Cambria Math" panose="02040503050406030204" pitchFamily="18" charset="0"/>
                                </a:rPr>
                                <m:t>−1</m:t>
                              </m:r>
                            </m:sub>
                          </m:sSub>
                        </m:e>
                        <m:e>
                          <m:sSub>
                            <m:sSubPr>
                              <m:ctrlPr>
                                <a:rPr lang="en-US" altLang="zh-CN"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𝜇</m:t>
                              </m:r>
                            </m:e>
                            <m:sub>
                              <m:r>
                                <a:rPr lang="zh-CN" altLang="en-US" sz="2400" i="1">
                                  <a:solidFill>
                                    <a:schemeClr val="bg1"/>
                                  </a:solidFill>
                                  <a:latin typeface="Cambria Math" panose="02040503050406030204" pitchFamily="18" charset="0"/>
                                </a:rPr>
                                <m:t>𝜃</m:t>
                              </m:r>
                            </m:sub>
                          </m:sSub>
                          <m:r>
                            <a:rPr lang="en-US" altLang="zh-CN" sz="2400" i="1">
                              <a:solidFill>
                                <a:schemeClr val="bg1"/>
                              </a:solidFill>
                              <a:latin typeface="Cambria Math" panose="02040503050406030204" pitchFamily="18" charset="0"/>
                            </a:rPr>
                            <m:t>(</m:t>
                          </m:r>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sub>
                          </m:sSub>
                          <m:r>
                            <a:rPr lang="en-US" altLang="zh-CN" sz="2400" i="1">
                              <a:solidFill>
                                <a:schemeClr val="bg1"/>
                              </a:solidFill>
                              <a:latin typeface="Cambria Math" panose="02040503050406030204" pitchFamily="18" charset="0"/>
                            </a:rPr>
                            <m:t>,</m:t>
                          </m:r>
                          <m:r>
                            <a:rPr lang="en-US" altLang="zh-CN" sz="2400" i="1">
                              <a:solidFill>
                                <a:schemeClr val="bg1"/>
                              </a:solidFill>
                              <a:latin typeface="Cambria Math" panose="02040503050406030204" pitchFamily="18" charset="0"/>
                            </a:rPr>
                            <m:t>𝑡</m:t>
                          </m:r>
                          <m:r>
                            <a:rPr lang="en-US" altLang="zh-CN" sz="2400" b="0" i="1" smtClean="0">
                              <a:solidFill>
                                <a:schemeClr val="bg1"/>
                              </a:solidFill>
                              <a:latin typeface="Cambria Math" panose="02040503050406030204" pitchFamily="18" charset="0"/>
                            </a:rPr>
                            <m:t>,</m:t>
                          </m:r>
                          <m:r>
                            <a:rPr lang="en-US" altLang="zh-CN" sz="2400" b="0" i="1" smtClean="0">
                              <a:solidFill>
                                <a:schemeClr val="bg1"/>
                              </a:solidFill>
                              <a:latin typeface="Cambria Math" panose="02040503050406030204" pitchFamily="18" charset="0"/>
                            </a:rPr>
                            <m:t>𝑐</m:t>
                          </m:r>
                          <m:r>
                            <a:rPr lang="en-US" altLang="zh-CN" sz="2400" i="1">
                              <a:solidFill>
                                <a:schemeClr val="bg1"/>
                              </a:solidFill>
                              <a:latin typeface="Cambria Math" panose="02040503050406030204" pitchFamily="18" charset="0"/>
                            </a:rPr>
                            <m:t>), </m:t>
                          </m:r>
                          <m:sSubSup>
                            <m:sSubSupPr>
                              <m:ctrlPr>
                                <a:rPr lang="en-US" altLang="zh-CN" sz="2400" i="1" smtClean="0">
                                  <a:solidFill>
                                    <a:schemeClr val="bg1"/>
                                  </a:solidFill>
                                  <a:latin typeface="Cambria Math" panose="02040503050406030204" pitchFamily="18" charset="0"/>
                                </a:rPr>
                              </m:ctrlPr>
                            </m:sSubSupPr>
                            <m:e>
                              <m:r>
                                <a:rPr lang="zh-CN" altLang="en-US" sz="2400" i="1" smtClean="0">
                                  <a:solidFill>
                                    <a:schemeClr val="bg1"/>
                                  </a:solidFill>
                                  <a:latin typeface="Cambria Math" panose="02040503050406030204" pitchFamily="18" charset="0"/>
                                </a:rPr>
                                <m:t>𝜎</m:t>
                              </m:r>
                            </m:e>
                            <m:sub>
                              <m:r>
                                <a:rPr lang="en-US" altLang="zh-CN" sz="2400" b="0" i="1" smtClean="0">
                                  <a:solidFill>
                                    <a:schemeClr val="bg1"/>
                                  </a:solidFill>
                                  <a:latin typeface="Cambria Math" panose="02040503050406030204" pitchFamily="18" charset="0"/>
                                </a:rPr>
                                <m:t>𝑡</m:t>
                              </m:r>
                            </m:sub>
                            <m:sup>
                              <m:r>
                                <a:rPr lang="en-US" altLang="zh-CN" sz="2400" b="0" i="1" smtClean="0">
                                  <a:solidFill>
                                    <a:schemeClr val="bg1"/>
                                  </a:solidFill>
                                  <a:latin typeface="Cambria Math" panose="02040503050406030204" pitchFamily="18" charset="0"/>
                                </a:rPr>
                                <m:t>2</m:t>
                              </m:r>
                            </m:sup>
                          </m:sSubSup>
                          <m:r>
                            <m:rPr>
                              <m:sty m:val="p"/>
                            </m:rPr>
                            <a:rPr lang="el-GR" altLang="zh-CN" sz="2400" b="0" i="0" smtClean="0">
                              <a:solidFill>
                                <a:schemeClr val="bg1"/>
                              </a:solidFill>
                              <a:latin typeface="Cambria Math" panose="02040503050406030204" pitchFamily="18" charset="0"/>
                              <a:ea typeface="Cambria Math" panose="02040503050406030204" pitchFamily="18" charset="0"/>
                            </a:rPr>
                            <m:t>Ι</m:t>
                          </m:r>
                        </m:e>
                      </m:d>
                    </m:oMath>
                  </m:oMathPara>
                </a14:m>
                <a:endParaRPr lang="zh-CN" altLang="en-US" sz="2400" dirty="0">
                  <a:solidFill>
                    <a:schemeClr val="bg1"/>
                  </a:solidFill>
                </a:endParaRPr>
              </a:p>
            </p:txBody>
          </p:sp>
        </mc:Choice>
        <mc:Fallback xmlns="">
          <p:sp>
            <p:nvSpPr>
              <p:cNvPr id="20" name="文本框 19">
                <a:extLst>
                  <a:ext uri="{FF2B5EF4-FFF2-40B4-BE49-F238E27FC236}">
                    <a16:creationId xmlns:a16="http://schemas.microsoft.com/office/drawing/2014/main" id="{3776192B-F987-3A51-467E-4ADD9F2B9390}"/>
                  </a:ext>
                </a:extLst>
              </p:cNvPr>
              <p:cNvSpPr txBox="1">
                <a:spLocks noRot="1" noChangeAspect="1" noMove="1" noResize="1" noEditPoints="1" noAdjustHandles="1" noChangeArrowheads="1" noChangeShapeType="1" noTextEdit="1"/>
              </p:cNvSpPr>
              <p:nvPr/>
            </p:nvSpPr>
            <p:spPr>
              <a:xfrm rot="21135507">
                <a:off x="1507404" y="4862238"/>
                <a:ext cx="5498108" cy="371768"/>
              </a:xfrm>
              <a:prstGeom prst="rect">
                <a:avLst/>
              </a:prstGeom>
              <a:blipFill>
                <a:blip r:embed="rId7"/>
                <a:stretch>
                  <a:fillRect l="-554" b="-8743"/>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19E2AC4B-2D21-7547-B5D6-14E48EBC5EF7}"/>
              </a:ext>
            </a:extLst>
          </p:cNvPr>
          <p:cNvSpPr/>
          <p:nvPr/>
        </p:nvSpPr>
        <p:spPr>
          <a:xfrm rot="21118538">
            <a:off x="2625167" y="5301244"/>
            <a:ext cx="4285148" cy="923330"/>
          </a:xfrm>
          <a:prstGeom prst="rect">
            <a:avLst/>
          </a:prstGeom>
          <a:noFill/>
        </p:spPr>
        <p:txBody>
          <a:bodyPr wrap="none" lIns="91440" tIns="45720" rIns="91440" bIns="45720">
            <a:spAutoFit/>
          </a:bodyPr>
          <a:lstStyle/>
          <a:p>
            <a:pPr algn="ctr"/>
            <a:r>
              <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DDIM </a:t>
            </a:r>
            <a:r>
              <a:rPr lang="en-US" altLang="zh-CN" sz="4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a:t>
            </a:r>
            <a:r>
              <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 IDM</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6ADD793-EA32-85D0-019A-B47357C733E2}"/>
                  </a:ext>
                </a:extLst>
              </p:cNvPr>
              <p:cNvSpPr txBox="1"/>
              <p:nvPr/>
            </p:nvSpPr>
            <p:spPr>
              <a:xfrm rot="191462">
                <a:off x="303151" y="3974639"/>
                <a:ext cx="3819187"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sub>
                      </m:sSub>
                      <m:r>
                        <a:rPr lang="en-US" altLang="zh-CN" sz="2400" i="1">
                          <a:solidFill>
                            <a:schemeClr val="bg1"/>
                          </a:solidFill>
                          <a:latin typeface="Cambria Math" panose="02040503050406030204" pitchFamily="18" charset="0"/>
                        </a:rPr>
                        <m:t>=</m:t>
                      </m:r>
                      <m:rad>
                        <m:radPr>
                          <m:degHide m:val="on"/>
                          <m:ctrlPr>
                            <a:rPr lang="en-US" altLang="zh-CN" sz="2400" i="1">
                              <a:solidFill>
                                <a:schemeClr val="bg1"/>
                              </a:solidFill>
                              <a:latin typeface="Cambria Math" panose="02040503050406030204" pitchFamily="18" charset="0"/>
                            </a:rPr>
                          </m:ctrlPr>
                        </m:radPr>
                        <m:deg/>
                        <m:e>
                          <m:sSub>
                            <m:sSubPr>
                              <m:ctrlPr>
                                <a:rPr lang="en-US" altLang="zh-CN"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𝛼</m:t>
                              </m:r>
                            </m:e>
                            <m:sub>
                              <m:r>
                                <a:rPr lang="en-US" altLang="zh-CN" sz="2400" i="1">
                                  <a:solidFill>
                                    <a:schemeClr val="bg1"/>
                                  </a:solidFill>
                                  <a:latin typeface="Cambria Math" panose="02040503050406030204" pitchFamily="18" charset="0"/>
                                </a:rPr>
                                <m:t>𝑡</m:t>
                              </m:r>
                            </m:sub>
                          </m:sSub>
                        </m:e>
                      </m:rad>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𝑥</m:t>
                          </m:r>
                        </m:e>
                        <m:sub>
                          <m:r>
                            <a:rPr lang="en-US" altLang="zh-CN" sz="2400" i="1">
                              <a:solidFill>
                                <a:schemeClr val="bg1"/>
                              </a:solidFill>
                              <a:latin typeface="Cambria Math" panose="02040503050406030204" pitchFamily="18" charset="0"/>
                            </a:rPr>
                            <m:t>𝑡</m:t>
                          </m:r>
                          <m:r>
                            <a:rPr lang="en-US" altLang="zh-CN" sz="2400" i="1">
                              <a:solidFill>
                                <a:schemeClr val="bg1"/>
                              </a:solidFill>
                              <a:latin typeface="Cambria Math" panose="02040503050406030204" pitchFamily="18" charset="0"/>
                            </a:rPr>
                            <m:t>−1</m:t>
                          </m:r>
                        </m:sub>
                      </m:sSub>
                      <m:r>
                        <a:rPr lang="en-US" altLang="zh-CN" sz="2400" i="1">
                          <a:solidFill>
                            <a:schemeClr val="bg1"/>
                          </a:solidFill>
                          <a:latin typeface="Cambria Math" panose="02040503050406030204" pitchFamily="18" charset="0"/>
                        </a:rPr>
                        <m:t>+</m:t>
                      </m:r>
                      <m:rad>
                        <m:radPr>
                          <m:degHide m:val="on"/>
                          <m:ctrlPr>
                            <a:rPr lang="en-US" altLang="zh-CN" sz="2400" i="1">
                              <a:solidFill>
                                <a:schemeClr val="bg1"/>
                              </a:solidFill>
                              <a:latin typeface="Cambria Math" panose="02040503050406030204" pitchFamily="18" charset="0"/>
                            </a:rPr>
                          </m:ctrlPr>
                        </m:radPr>
                        <m:deg/>
                        <m:e>
                          <m:r>
                            <a:rPr lang="en-US" altLang="zh-CN" sz="2400" i="1">
                              <a:solidFill>
                                <a:schemeClr val="bg1"/>
                              </a:solidFill>
                              <a:latin typeface="Cambria Math" panose="02040503050406030204" pitchFamily="18" charset="0"/>
                            </a:rPr>
                            <m:t>1−</m:t>
                          </m:r>
                          <m:sSub>
                            <m:sSubPr>
                              <m:ctrlPr>
                                <a:rPr lang="en-US" altLang="zh-CN"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𝛼</m:t>
                              </m:r>
                            </m:e>
                            <m:sub>
                              <m:r>
                                <a:rPr lang="en-US" altLang="zh-CN" sz="2400" i="1">
                                  <a:solidFill>
                                    <a:schemeClr val="bg1"/>
                                  </a:solidFill>
                                  <a:latin typeface="Cambria Math" panose="02040503050406030204" pitchFamily="18" charset="0"/>
                                </a:rPr>
                                <m:t>𝑡</m:t>
                              </m:r>
                            </m:sub>
                          </m:sSub>
                        </m:e>
                      </m:rad>
                      <m:sSub>
                        <m:sSubPr>
                          <m:ctrlPr>
                            <a:rPr lang="en-US" altLang="zh-CN" sz="2400" i="1">
                              <a:solidFill>
                                <a:schemeClr val="bg1"/>
                              </a:solidFill>
                              <a:latin typeface="Cambria Math" panose="02040503050406030204" pitchFamily="18" charset="0"/>
                            </a:rPr>
                          </m:ctrlPr>
                        </m:sSubPr>
                        <m:e>
                          <m:r>
                            <a:rPr lang="zh-CN" altLang="en-US" sz="2400" i="1">
                              <a:solidFill>
                                <a:schemeClr val="bg1"/>
                              </a:solidFill>
                              <a:latin typeface="Cambria Math" panose="02040503050406030204" pitchFamily="18" charset="0"/>
                            </a:rPr>
                            <m:t>𝜀</m:t>
                          </m:r>
                        </m:e>
                        <m:sub>
                          <m:r>
                            <a:rPr lang="en-US" altLang="zh-CN" sz="2400" i="1">
                              <a:solidFill>
                                <a:schemeClr val="bg1"/>
                              </a:solidFill>
                              <a:latin typeface="Cambria Math" panose="02040503050406030204" pitchFamily="18" charset="0"/>
                            </a:rPr>
                            <m:t>𝑡</m:t>
                          </m:r>
                          <m:r>
                            <a:rPr lang="en-US" altLang="zh-CN" sz="2400" i="1">
                              <a:solidFill>
                                <a:schemeClr val="bg1"/>
                              </a:solidFill>
                              <a:latin typeface="Cambria Math" panose="02040503050406030204" pitchFamily="18" charset="0"/>
                            </a:rPr>
                            <m:t>−1</m:t>
                          </m:r>
                        </m:sub>
                      </m:sSub>
                    </m:oMath>
                  </m:oMathPara>
                </a14:m>
                <a:endParaRPr lang="zh-CN" altLang="en-US" sz="2400" i="1" dirty="0">
                  <a:solidFill>
                    <a:schemeClr val="bg1"/>
                  </a:solidFill>
                  <a:latin typeface="Cambria Math" panose="02040503050406030204" pitchFamily="18" charset="0"/>
                </a:endParaRPr>
              </a:p>
            </p:txBody>
          </p:sp>
        </mc:Choice>
        <mc:Fallback xmlns="">
          <p:sp>
            <p:nvSpPr>
              <p:cNvPr id="22" name="文本框 21">
                <a:extLst>
                  <a:ext uri="{FF2B5EF4-FFF2-40B4-BE49-F238E27FC236}">
                    <a16:creationId xmlns:a16="http://schemas.microsoft.com/office/drawing/2014/main" id="{E6ADD793-EA32-85D0-019A-B47357C733E2}"/>
                  </a:ext>
                </a:extLst>
              </p:cNvPr>
              <p:cNvSpPr txBox="1">
                <a:spLocks noRot="1" noChangeAspect="1" noMove="1" noResize="1" noEditPoints="1" noAdjustHandles="1" noChangeArrowheads="1" noChangeShapeType="1" noTextEdit="1"/>
              </p:cNvSpPr>
              <p:nvPr/>
            </p:nvSpPr>
            <p:spPr>
              <a:xfrm rot="191462">
                <a:off x="303151" y="3974639"/>
                <a:ext cx="3819187" cy="447238"/>
              </a:xfrm>
              <a:prstGeom prst="rect">
                <a:avLst/>
              </a:prstGeom>
              <a:blipFill>
                <a:blip r:embed="rId8"/>
                <a:stretch>
                  <a:fillRect/>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FF5E6616-EB0C-CDF8-3070-BB1B4FBA1221}"/>
              </a:ext>
            </a:extLst>
          </p:cNvPr>
          <p:cNvSpPr/>
          <p:nvPr/>
        </p:nvSpPr>
        <p:spPr>
          <a:xfrm rot="21169604">
            <a:off x="9134443" y="2198722"/>
            <a:ext cx="2980303" cy="923330"/>
          </a:xfrm>
          <a:prstGeom prst="rect">
            <a:avLst/>
          </a:prstGeom>
          <a:noFill/>
        </p:spPr>
        <p:txBody>
          <a:bodyPr wrap="none" lIns="91440" tIns="45720" rIns="91440" bIns="45720">
            <a:spAutoFit/>
          </a:bodyPr>
          <a:lstStyle/>
          <a:p>
            <a:pPr algn="ctr"/>
            <a:r>
              <a:rPr lang="zh-CN" altLang="en-US"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深度估计</a:t>
            </a:r>
            <a:endParaRPr lang="en-US" altLang="zh-CN" sz="54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endParaRPr>
          </a:p>
        </p:txBody>
      </p:sp>
      <p:sp>
        <p:nvSpPr>
          <p:cNvPr id="31" name="矩形 30">
            <a:extLst>
              <a:ext uri="{FF2B5EF4-FFF2-40B4-BE49-F238E27FC236}">
                <a16:creationId xmlns:a16="http://schemas.microsoft.com/office/drawing/2014/main" id="{BA1ED3EA-F74A-357E-D3A3-6B6CC23EC44B}"/>
              </a:ext>
            </a:extLst>
          </p:cNvPr>
          <p:cNvSpPr/>
          <p:nvPr/>
        </p:nvSpPr>
        <p:spPr>
          <a:xfrm rot="21169604">
            <a:off x="10278025" y="1808674"/>
            <a:ext cx="546945" cy="707886"/>
          </a:xfrm>
          <a:prstGeom prst="rect">
            <a:avLst/>
          </a:prstGeom>
          <a:noFill/>
        </p:spPr>
        <p:txBody>
          <a:bodyPr wrap="none" lIns="91440" tIns="45720" rIns="91440" bIns="45720">
            <a:spAutoFit/>
          </a:bodyPr>
          <a:lstStyle/>
          <a:p>
            <a:pPr algn="ctr"/>
            <a:r>
              <a:rPr lang="en-US" altLang="zh-CN" sz="4000" b="1" spc="50" dirty="0">
                <a:ln w="19050" cmpd="sng">
                  <a:solidFill>
                    <a:schemeClr val="accent5">
                      <a:lumMod val="50000"/>
                    </a:schemeClr>
                  </a:solidFill>
                  <a:prstDash val="solid"/>
                </a:ln>
                <a:solidFill>
                  <a:srgbClr val="70AD47">
                    <a:tint val="1000"/>
                  </a:srgbClr>
                </a:solidFill>
                <a:effectLst>
                  <a:glow rad="38100">
                    <a:schemeClr val="accent1">
                      <a:alpha val="40000"/>
                    </a:schemeClr>
                  </a:glow>
                </a:effectLst>
              </a:rPr>
              <a:t>+</a:t>
            </a:r>
          </a:p>
        </p:txBody>
      </p:sp>
    </p:spTree>
    <p:extLst>
      <p:ext uri="{BB962C8B-B14F-4D97-AF65-F5344CB8AC3E}">
        <p14:creationId xmlns:p14="http://schemas.microsoft.com/office/powerpoint/2010/main" val="3726282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7F115-D49B-9AC0-BE96-AF9E3220DE9A}"/>
              </a:ext>
            </a:extLst>
          </p:cNvPr>
          <p:cNvSpPr>
            <a:spLocks noGrp="1"/>
          </p:cNvSpPr>
          <p:nvPr>
            <p:ph type="title"/>
          </p:nvPr>
        </p:nvSpPr>
        <p:spPr>
          <a:xfrm>
            <a:off x="457200" y="365125"/>
            <a:ext cx="10428514" cy="700529"/>
          </a:xfrm>
        </p:spPr>
        <p:txBody>
          <a:bodyPr>
            <a:normAutofit/>
          </a:bodyPr>
          <a:lstStyle/>
          <a:p>
            <a:r>
              <a:rPr lang="en-US" altLang="zh-CN" sz="4000" dirty="0">
                <a:solidFill>
                  <a:srgbClr val="800FBD"/>
                </a:solidFill>
                <a:effectLst>
                  <a:outerShdw blurRad="38100" dist="38100" dir="2700000" algn="tl">
                    <a:srgbClr val="000000">
                      <a:alpha val="43137"/>
                    </a:srgbClr>
                  </a:outerShdw>
                </a:effectLst>
              </a:rPr>
              <a:t>DiffusionDepth: Denoising as Depth Refinement</a:t>
            </a:r>
            <a:endParaRPr lang="zh-CN" altLang="en-US" sz="4000" dirty="0">
              <a:solidFill>
                <a:srgbClr val="800FBD"/>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214DE7F9-3EE6-7354-E648-8A39E8522D0E}"/>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46DD86A0-5507-697A-87AF-3C29C47835FE}"/>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29B1C4FA-3F65-9096-ED20-DB37BA20EE99}"/>
              </a:ext>
            </a:extLst>
          </p:cNvPr>
          <p:cNvSpPr>
            <a:spLocks noGrp="1"/>
          </p:cNvSpPr>
          <p:nvPr>
            <p:ph type="sldNum" sz="quarter" idx="12"/>
          </p:nvPr>
        </p:nvSpPr>
        <p:spPr/>
        <p:txBody>
          <a:bodyPr/>
          <a:lstStyle/>
          <a:p>
            <a:fld id="{FBA2AAD9-678A-444D-9C91-F71F6204EDF4}" type="slidenum">
              <a:rPr lang="zh-CN" altLang="en-US" smtClean="0"/>
              <a:t>9</a:t>
            </a:fld>
            <a:endParaRPr lang="zh-CN" altLang="en-US"/>
          </a:p>
        </p:txBody>
      </p:sp>
      <p:pic>
        <p:nvPicPr>
          <p:cNvPr id="6" name="图片 5">
            <a:extLst>
              <a:ext uri="{FF2B5EF4-FFF2-40B4-BE49-F238E27FC236}">
                <a16:creationId xmlns:a16="http://schemas.microsoft.com/office/drawing/2014/main" id="{EAFB3B1F-93CE-515A-B2EB-182A7D0CCB66}"/>
              </a:ext>
            </a:extLst>
          </p:cNvPr>
          <p:cNvPicPr>
            <a:picLocks noChangeAspect="1"/>
          </p:cNvPicPr>
          <p:nvPr/>
        </p:nvPicPr>
        <p:blipFill>
          <a:blip r:embed="rId2"/>
          <a:stretch>
            <a:fillRect/>
          </a:stretch>
        </p:blipFill>
        <p:spPr>
          <a:xfrm>
            <a:off x="0" y="1031278"/>
            <a:ext cx="12192000" cy="5232771"/>
          </a:xfrm>
          <a:prstGeom prst="rect">
            <a:avLst/>
          </a:prstGeom>
        </p:spPr>
      </p:pic>
    </p:spTree>
    <p:extLst>
      <p:ext uri="{BB962C8B-B14F-4D97-AF65-F5344CB8AC3E}">
        <p14:creationId xmlns:p14="http://schemas.microsoft.com/office/powerpoint/2010/main" val="3137117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A7D39-DED5-B5D9-F033-94EFEEB44AA1}"/>
              </a:ext>
            </a:extLst>
          </p:cNvPr>
          <p:cNvSpPr>
            <a:spLocks noGrp="1"/>
          </p:cNvSpPr>
          <p:nvPr>
            <p:ph type="title"/>
          </p:nvPr>
        </p:nvSpPr>
        <p:spPr/>
        <p:txBody>
          <a:bodyPr/>
          <a:lstStyle/>
          <a:p>
            <a:r>
              <a:rPr lang="en-US" altLang="zh-CN" b="1" dirty="0"/>
              <a:t>Network Architecture</a:t>
            </a:r>
            <a:endParaRPr lang="zh-CN" altLang="en-US" b="1" dirty="0"/>
          </a:p>
        </p:txBody>
      </p:sp>
      <p:sp>
        <p:nvSpPr>
          <p:cNvPr id="3" name="日期占位符 2">
            <a:extLst>
              <a:ext uri="{FF2B5EF4-FFF2-40B4-BE49-F238E27FC236}">
                <a16:creationId xmlns:a16="http://schemas.microsoft.com/office/drawing/2014/main" id="{23ACE1B8-C099-8A68-5290-7B66C0E73709}"/>
              </a:ext>
            </a:extLst>
          </p:cNvPr>
          <p:cNvSpPr>
            <a:spLocks noGrp="1"/>
          </p:cNvSpPr>
          <p:nvPr>
            <p:ph type="dt" sz="half" idx="10"/>
          </p:nvPr>
        </p:nvSpPr>
        <p:spPr/>
        <p:txBody>
          <a:bodyPr/>
          <a:lstStyle/>
          <a:p>
            <a:r>
              <a:rPr lang="en-US" altLang="zh-CN"/>
              <a:t>Diffusion Denoising Approach for Depth Estimation</a:t>
            </a:r>
            <a:endParaRPr lang="zh-CN" altLang="en-US" dirty="0"/>
          </a:p>
        </p:txBody>
      </p:sp>
      <p:sp>
        <p:nvSpPr>
          <p:cNvPr id="4" name="页脚占位符 3">
            <a:extLst>
              <a:ext uri="{FF2B5EF4-FFF2-40B4-BE49-F238E27FC236}">
                <a16:creationId xmlns:a16="http://schemas.microsoft.com/office/drawing/2014/main" id="{44A9618A-AC8E-88A8-6C95-2E5DB50BCC79}"/>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996FD659-0FB6-4288-9647-B5D95A85A16B}"/>
              </a:ext>
            </a:extLst>
          </p:cNvPr>
          <p:cNvSpPr>
            <a:spLocks noGrp="1"/>
          </p:cNvSpPr>
          <p:nvPr>
            <p:ph type="sldNum" sz="quarter" idx="12"/>
          </p:nvPr>
        </p:nvSpPr>
        <p:spPr/>
        <p:txBody>
          <a:bodyPr/>
          <a:lstStyle/>
          <a:p>
            <a:fld id="{8DE29A42-1FB3-4C8E-A734-90D396AAE855}" type="slidenum">
              <a:rPr lang="zh-CN" altLang="en-US" smtClean="0"/>
              <a:t>10</a:t>
            </a:fld>
            <a:endParaRPr lang="zh-CN" altLang="en-US"/>
          </a:p>
        </p:txBody>
      </p:sp>
      <p:pic>
        <p:nvPicPr>
          <p:cNvPr id="7" name="图片 6">
            <a:extLst>
              <a:ext uri="{FF2B5EF4-FFF2-40B4-BE49-F238E27FC236}">
                <a16:creationId xmlns:a16="http://schemas.microsoft.com/office/drawing/2014/main" id="{DC3720E0-4267-971E-AFA5-35BD98116BFF}"/>
              </a:ext>
            </a:extLst>
          </p:cNvPr>
          <p:cNvPicPr>
            <a:picLocks noChangeAspect="1"/>
          </p:cNvPicPr>
          <p:nvPr/>
        </p:nvPicPr>
        <p:blipFill>
          <a:blip r:embed="rId2"/>
          <a:stretch>
            <a:fillRect/>
          </a:stretch>
        </p:blipFill>
        <p:spPr>
          <a:xfrm>
            <a:off x="0" y="1896897"/>
            <a:ext cx="12192000" cy="3064205"/>
          </a:xfrm>
          <a:prstGeom prst="rect">
            <a:avLst/>
          </a:prstGeom>
        </p:spPr>
      </p:pic>
    </p:spTree>
    <p:extLst>
      <p:ext uri="{BB962C8B-B14F-4D97-AF65-F5344CB8AC3E}">
        <p14:creationId xmlns:p14="http://schemas.microsoft.com/office/powerpoint/2010/main" val="73530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DAF9C-76B6-C6A3-7E64-6802DD336D49}"/>
              </a:ext>
            </a:extLst>
          </p:cNvPr>
          <p:cNvSpPr>
            <a:spLocks noGrp="1"/>
          </p:cNvSpPr>
          <p:nvPr>
            <p:ph type="title"/>
          </p:nvPr>
        </p:nvSpPr>
        <p:spPr>
          <a:xfrm>
            <a:off x="457199" y="365125"/>
            <a:ext cx="11067143" cy="700529"/>
          </a:xfrm>
        </p:spPr>
        <p:txBody>
          <a:bodyPr>
            <a:normAutofit/>
          </a:bodyPr>
          <a:lstStyle/>
          <a:p>
            <a:r>
              <a:rPr lang="en-US" altLang="zh-CN" dirty="0">
                <a:solidFill>
                  <a:srgbClr val="1F63A7"/>
                </a:solidFill>
              </a:rPr>
              <a:t>Feature Maps from Swin-transformer</a:t>
            </a:r>
            <a:endParaRPr lang="zh-CN" altLang="en-US" dirty="0">
              <a:solidFill>
                <a:srgbClr val="1F63A7"/>
              </a:solidFill>
            </a:endParaRPr>
          </a:p>
        </p:txBody>
      </p:sp>
      <p:sp>
        <p:nvSpPr>
          <p:cNvPr id="3" name="日期占位符 2">
            <a:extLst>
              <a:ext uri="{FF2B5EF4-FFF2-40B4-BE49-F238E27FC236}">
                <a16:creationId xmlns:a16="http://schemas.microsoft.com/office/drawing/2014/main" id="{E97B95BF-F7C6-481F-8F43-F7B75B11ABFF}"/>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AF592460-BB0B-3639-AA0F-070F201C9A60}"/>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DC9F18A8-88CD-590D-EE3A-214FBF55D6B8}"/>
              </a:ext>
            </a:extLst>
          </p:cNvPr>
          <p:cNvSpPr>
            <a:spLocks noGrp="1"/>
          </p:cNvSpPr>
          <p:nvPr>
            <p:ph type="sldNum" sz="quarter" idx="12"/>
          </p:nvPr>
        </p:nvSpPr>
        <p:spPr/>
        <p:txBody>
          <a:bodyPr/>
          <a:lstStyle/>
          <a:p>
            <a:fld id="{FBA2AAD9-678A-444D-9C91-F71F6204EDF4}" type="slidenum">
              <a:rPr lang="zh-CN" altLang="en-US" smtClean="0"/>
              <a:t>11</a:t>
            </a:fld>
            <a:endParaRPr lang="zh-CN" altLang="en-US"/>
          </a:p>
        </p:txBody>
      </p:sp>
      <p:pic>
        <p:nvPicPr>
          <p:cNvPr id="12" name="图片 11">
            <a:extLst>
              <a:ext uri="{FF2B5EF4-FFF2-40B4-BE49-F238E27FC236}">
                <a16:creationId xmlns:a16="http://schemas.microsoft.com/office/drawing/2014/main" id="{4440D679-0617-C7B2-C20C-74594B34BB8C}"/>
              </a:ext>
            </a:extLst>
          </p:cNvPr>
          <p:cNvPicPr>
            <a:picLocks noChangeAspect="1"/>
          </p:cNvPicPr>
          <p:nvPr/>
        </p:nvPicPr>
        <p:blipFill>
          <a:blip r:embed="rId2"/>
          <a:srcRect r="62500"/>
          <a:stretch/>
        </p:blipFill>
        <p:spPr>
          <a:xfrm>
            <a:off x="696686" y="1896897"/>
            <a:ext cx="4572000" cy="3064205"/>
          </a:xfrm>
          <a:prstGeom prst="rect">
            <a:avLst/>
          </a:prstGeom>
        </p:spPr>
      </p:pic>
      <p:sp>
        <p:nvSpPr>
          <p:cNvPr id="13" name="文本框 12">
            <a:extLst>
              <a:ext uri="{FF2B5EF4-FFF2-40B4-BE49-F238E27FC236}">
                <a16:creationId xmlns:a16="http://schemas.microsoft.com/office/drawing/2014/main" id="{C0341F22-8839-0AE9-8AA7-7AEAE73B3CA1}"/>
              </a:ext>
            </a:extLst>
          </p:cNvPr>
          <p:cNvSpPr txBox="1"/>
          <p:nvPr/>
        </p:nvSpPr>
        <p:spPr>
          <a:xfrm>
            <a:off x="6212114" y="1697186"/>
            <a:ext cx="5885543" cy="923330"/>
          </a:xfrm>
          <a:prstGeom prst="rect">
            <a:avLst/>
          </a:prstGeom>
          <a:noFill/>
        </p:spPr>
        <p:txBody>
          <a:bodyPr wrap="square" rtlCol="0">
            <a:spAutoFit/>
          </a:bodyPr>
          <a:lstStyle/>
          <a:p>
            <a:pPr algn="just"/>
            <a:r>
              <a:rPr lang="zh-CN" altLang="en-US" dirty="0"/>
              <a:t>输入图像首先被划分为多个</a:t>
            </a:r>
            <a:r>
              <a:rPr lang="en-US" altLang="zh-CN" dirty="0"/>
              <a:t>Patch</a:t>
            </a:r>
            <a:r>
              <a:rPr lang="zh-CN" altLang="en-US" dirty="0"/>
              <a:t>，每个</a:t>
            </a:r>
            <a:r>
              <a:rPr lang="en-US" altLang="zh-CN" dirty="0"/>
              <a:t>Patch</a:t>
            </a:r>
            <a:r>
              <a:rPr lang="zh-CN" altLang="en-US" dirty="0"/>
              <a:t>通过线性投影转换为特定维度的</a:t>
            </a:r>
            <a:r>
              <a:rPr lang="en-US" altLang="zh-CN" dirty="0"/>
              <a:t>Token</a:t>
            </a:r>
            <a:r>
              <a:rPr lang="zh-CN" altLang="en-US" dirty="0"/>
              <a:t>，再对其添加</a:t>
            </a:r>
            <a:r>
              <a:rPr lang="zh-CN" altLang="en-US" b="1" dirty="0"/>
              <a:t>位置编码</a:t>
            </a:r>
            <a:r>
              <a:rPr lang="zh-CN" altLang="en-US" dirty="0"/>
              <a:t>，以保持</a:t>
            </a:r>
            <a:r>
              <a:rPr lang="en-US" altLang="zh-CN" dirty="0"/>
              <a:t>Patch</a:t>
            </a:r>
            <a:r>
              <a:rPr lang="zh-CN" altLang="en-US" dirty="0"/>
              <a:t>间的相对位置信息</a:t>
            </a:r>
            <a:r>
              <a:rPr lang="en-US" altLang="zh-CN" dirty="0"/>
              <a:t>. </a:t>
            </a:r>
            <a:endParaRPr lang="zh-CN" altLang="en-US" b="1" dirty="0"/>
          </a:p>
        </p:txBody>
      </p:sp>
      <p:sp>
        <p:nvSpPr>
          <p:cNvPr id="14" name="文本框 13">
            <a:extLst>
              <a:ext uri="{FF2B5EF4-FFF2-40B4-BE49-F238E27FC236}">
                <a16:creationId xmlns:a16="http://schemas.microsoft.com/office/drawing/2014/main" id="{1EEC2D37-9391-CF4B-91FE-090DB369B6E4}"/>
              </a:ext>
            </a:extLst>
          </p:cNvPr>
          <p:cNvSpPr txBox="1"/>
          <p:nvPr/>
        </p:nvSpPr>
        <p:spPr>
          <a:xfrm>
            <a:off x="6212114" y="2677829"/>
            <a:ext cx="5885543" cy="1200329"/>
          </a:xfrm>
          <a:prstGeom prst="rect">
            <a:avLst/>
          </a:prstGeom>
          <a:noFill/>
        </p:spPr>
        <p:txBody>
          <a:bodyPr wrap="square" rtlCol="0">
            <a:spAutoFit/>
          </a:bodyPr>
          <a:lstStyle/>
          <a:p>
            <a:pPr algn="just"/>
            <a:r>
              <a:rPr lang="en-US" altLang="zh-CN" dirty="0"/>
              <a:t>Swin-Transformer backbone</a:t>
            </a:r>
            <a:r>
              <a:rPr lang="zh-CN" altLang="en-US" dirty="0"/>
              <a:t>采用层次化结构，逐步提取从局部到全局的特征</a:t>
            </a:r>
            <a:r>
              <a:rPr lang="en-US" altLang="zh-CN" dirty="0"/>
              <a:t>. </a:t>
            </a:r>
            <a:r>
              <a:rPr lang="zh-CN" altLang="en-US" dirty="0"/>
              <a:t>运用</a:t>
            </a:r>
            <a:r>
              <a:rPr lang="zh-CN" altLang="en-US" b="1" u="sng" dirty="0">
                <a:uFill>
                  <a:solidFill>
                    <a:schemeClr val="bg1"/>
                  </a:solidFill>
                </a:uFill>
                <a:hlinkClick r:id="rId3" action="ppaction://hlinksldjump"/>
              </a:rPr>
              <a:t>窗口自注意力机制</a:t>
            </a:r>
            <a:r>
              <a:rPr lang="en-US" altLang="zh-CN" b="1" u="sng" dirty="0">
                <a:uFill>
                  <a:solidFill>
                    <a:schemeClr val="bg1"/>
                  </a:solidFill>
                </a:uFill>
                <a:hlinkClick r:id="rId3" action="ppaction://hlinksldjump"/>
              </a:rPr>
              <a:t>(W-MSA)</a:t>
            </a:r>
            <a:r>
              <a:rPr lang="zh-CN" altLang="en-US" dirty="0"/>
              <a:t>和</a:t>
            </a:r>
            <a:r>
              <a:rPr lang="zh-CN" altLang="en-US" b="1" u="sng" dirty="0">
                <a:uFill>
                  <a:solidFill>
                    <a:schemeClr val="bg1"/>
                  </a:solidFill>
                </a:uFill>
                <a:hlinkClick r:id="rId3" action="ppaction://hlinksldjump"/>
              </a:rPr>
              <a:t>滑动窗口机制</a:t>
            </a:r>
            <a:r>
              <a:rPr lang="en-US" altLang="zh-CN" b="1" u="sng" dirty="0">
                <a:uFill>
                  <a:solidFill>
                    <a:schemeClr val="bg1"/>
                  </a:solidFill>
                </a:uFill>
                <a:hlinkClick r:id="rId3" action="ppaction://hlinksldjump"/>
              </a:rPr>
              <a:t>(Shifter W-MSA)</a:t>
            </a:r>
            <a:r>
              <a:rPr lang="zh-CN" altLang="en-US" dirty="0"/>
              <a:t>，使得</a:t>
            </a:r>
            <a:r>
              <a:rPr lang="en-US" altLang="zh-CN" dirty="0"/>
              <a:t>Transformer</a:t>
            </a:r>
            <a:r>
              <a:rPr lang="zh-CN" altLang="en-US" dirty="0"/>
              <a:t>既能够捕捉局部细节，也能保持全局上下文信息</a:t>
            </a:r>
            <a:r>
              <a:rPr lang="en-US" altLang="zh-CN" dirty="0"/>
              <a:t>. </a:t>
            </a:r>
            <a:endParaRPr lang="zh-CN" altLang="en-US" b="1" dirty="0"/>
          </a:p>
        </p:txBody>
      </p:sp>
      <p:sp>
        <p:nvSpPr>
          <p:cNvPr id="15" name="文本框 14">
            <a:extLst>
              <a:ext uri="{FF2B5EF4-FFF2-40B4-BE49-F238E27FC236}">
                <a16:creationId xmlns:a16="http://schemas.microsoft.com/office/drawing/2014/main" id="{BD5F7954-AFDC-A1FF-1877-195845DB4B1C}"/>
              </a:ext>
            </a:extLst>
          </p:cNvPr>
          <p:cNvSpPr txBox="1"/>
          <p:nvPr/>
        </p:nvSpPr>
        <p:spPr>
          <a:xfrm>
            <a:off x="6212114" y="3878158"/>
            <a:ext cx="5885543" cy="1200329"/>
          </a:xfrm>
          <a:prstGeom prst="rect">
            <a:avLst/>
          </a:prstGeom>
          <a:noFill/>
        </p:spPr>
        <p:txBody>
          <a:bodyPr wrap="square" rtlCol="0">
            <a:spAutoFit/>
          </a:bodyPr>
          <a:lstStyle/>
          <a:p>
            <a:pPr algn="just"/>
            <a:r>
              <a:rPr lang="en-US" altLang="zh-CN" dirty="0"/>
              <a:t>Swin Transformer </a:t>
            </a:r>
            <a:r>
              <a:rPr lang="zh-CN" altLang="en-US" dirty="0"/>
              <a:t>提取的特征是多层次的，每一层都有不同的空间分辨率</a:t>
            </a:r>
            <a:r>
              <a:rPr lang="en-US" altLang="zh-CN" dirty="0"/>
              <a:t>. </a:t>
            </a:r>
            <a:r>
              <a:rPr lang="zh-CN" altLang="en-US" b="1" dirty="0"/>
              <a:t>层次化聚合</a:t>
            </a:r>
            <a:r>
              <a:rPr lang="en-US" altLang="zh-CN" b="1" dirty="0"/>
              <a:t>(Hierarchical Aggregation)</a:t>
            </a:r>
            <a:r>
              <a:rPr lang="en-US" altLang="zh-CN" dirty="0"/>
              <a:t> </a:t>
            </a:r>
            <a:r>
              <a:rPr lang="zh-CN" altLang="en-US" dirty="0"/>
              <a:t>允许不同尺度的特征进行交互，从而增强整体特征的表达能力</a:t>
            </a:r>
            <a:r>
              <a:rPr lang="en-US" altLang="zh-CN" dirty="0"/>
              <a:t>. </a:t>
            </a:r>
            <a:endParaRPr lang="zh-CN" altLang="en-US" b="1" dirty="0"/>
          </a:p>
        </p:txBody>
      </p:sp>
      <p:sp>
        <p:nvSpPr>
          <p:cNvPr id="16" name="文本框 15">
            <a:extLst>
              <a:ext uri="{FF2B5EF4-FFF2-40B4-BE49-F238E27FC236}">
                <a16:creationId xmlns:a16="http://schemas.microsoft.com/office/drawing/2014/main" id="{E5A45755-0EF9-800C-E2F1-22588496817C}"/>
              </a:ext>
            </a:extLst>
          </p:cNvPr>
          <p:cNvSpPr txBox="1"/>
          <p:nvPr/>
        </p:nvSpPr>
        <p:spPr>
          <a:xfrm>
            <a:off x="6212114" y="5078487"/>
            <a:ext cx="5885543" cy="646331"/>
          </a:xfrm>
          <a:prstGeom prst="rect">
            <a:avLst/>
          </a:prstGeom>
          <a:noFill/>
        </p:spPr>
        <p:txBody>
          <a:bodyPr wrap="square" rtlCol="0">
            <a:spAutoFit/>
          </a:bodyPr>
          <a:lstStyle/>
          <a:p>
            <a:pPr algn="just"/>
            <a:r>
              <a:rPr lang="zh-CN" altLang="en-US" dirty="0"/>
              <a:t>采用</a:t>
            </a:r>
            <a:r>
              <a:rPr lang="zh-CN" altLang="en-US" b="1" u="sng" dirty="0">
                <a:uFill>
                  <a:solidFill>
                    <a:schemeClr val="bg1"/>
                  </a:solidFill>
                </a:uFill>
                <a:hlinkClick r:id="rId4" action="ppaction://hlinksldjump"/>
              </a:rPr>
              <a:t>特征金字塔</a:t>
            </a:r>
            <a:r>
              <a:rPr lang="en-US" altLang="zh-CN" b="1" u="sng" dirty="0">
                <a:uFill>
                  <a:solidFill>
                    <a:schemeClr val="bg1"/>
                  </a:solidFill>
                </a:uFill>
                <a:hlinkClick r:id="rId4" action="ppaction://hlinksldjump"/>
              </a:rPr>
              <a:t>(FPN)</a:t>
            </a:r>
            <a:r>
              <a:rPr lang="zh-CN" altLang="en-US" dirty="0"/>
              <a:t>的策略，将不同尺度的特征聚合成最终的视觉条件（</a:t>
            </a:r>
            <a:r>
              <a:rPr lang="en-US" altLang="zh-CN" dirty="0"/>
              <a:t>visual condition</a:t>
            </a:r>
            <a:r>
              <a:rPr lang="zh-CN" altLang="en-US" dirty="0"/>
              <a:t>）</a:t>
            </a:r>
            <a:endParaRPr lang="zh-CN" altLang="en-US" b="1" dirty="0"/>
          </a:p>
        </p:txBody>
      </p:sp>
    </p:spTree>
    <p:extLst>
      <p:ext uri="{BB962C8B-B14F-4D97-AF65-F5344CB8AC3E}">
        <p14:creationId xmlns:p14="http://schemas.microsoft.com/office/powerpoint/2010/main" val="666187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6ADB1-BCEE-95D3-4A0A-0D9F39CB1A4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99BE474-2151-3333-A9C8-872AD4DAD339}"/>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625F30C2-27ED-E033-B66C-79CE58BED86A}"/>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3D01C2A3-5303-AEE9-B511-0D5B96767FA5}"/>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7CF53F7-E1E4-0781-83D1-3904C0DB1CB3}"/>
              </a:ext>
            </a:extLst>
          </p:cNvPr>
          <p:cNvSpPr>
            <a:spLocks noGrp="1"/>
          </p:cNvSpPr>
          <p:nvPr>
            <p:ph type="sldNum" sz="quarter" idx="12"/>
          </p:nvPr>
        </p:nvSpPr>
        <p:spPr/>
        <p:txBody>
          <a:bodyPr/>
          <a:lstStyle/>
          <a:p>
            <a:fld id="{FBA2AAD9-678A-444D-9C91-F71F6204EDF4}" type="slidenum">
              <a:rPr lang="zh-CN" altLang="en-US" smtClean="0"/>
              <a:t>12</a:t>
            </a:fld>
            <a:endParaRPr lang="zh-CN" altLang="en-US"/>
          </a:p>
        </p:txBody>
      </p:sp>
      <p:pic>
        <p:nvPicPr>
          <p:cNvPr id="6" name="图片 5">
            <a:hlinkClick r:id="rId2" action="ppaction://hlinksldjump"/>
            <a:extLst>
              <a:ext uri="{FF2B5EF4-FFF2-40B4-BE49-F238E27FC236}">
                <a16:creationId xmlns:a16="http://schemas.microsoft.com/office/drawing/2014/main" id="{CD01F1AF-C20D-8A3B-C14B-050754052FF4}"/>
              </a:ext>
            </a:extLst>
          </p:cNvPr>
          <p:cNvPicPr>
            <a:picLocks noChangeAspect="1"/>
          </p:cNvPicPr>
          <p:nvPr/>
        </p:nvPicPr>
        <p:blipFill>
          <a:blip r:embed="rId3"/>
          <a:srcRect l="37798" r="2451"/>
          <a:stretch/>
        </p:blipFill>
        <p:spPr>
          <a:xfrm>
            <a:off x="0" y="2276754"/>
            <a:ext cx="6096000" cy="2564114"/>
          </a:xfrm>
          <a:prstGeom prst="rect">
            <a:avLst/>
          </a:prstGeom>
        </p:spPr>
      </p:pic>
      <p:sp>
        <p:nvSpPr>
          <p:cNvPr id="7" name="文本框 6">
            <a:extLst>
              <a:ext uri="{FF2B5EF4-FFF2-40B4-BE49-F238E27FC236}">
                <a16:creationId xmlns:a16="http://schemas.microsoft.com/office/drawing/2014/main" id="{EA95B4BD-E8B5-8FFE-D588-8FE611391A05}"/>
              </a:ext>
            </a:extLst>
          </p:cNvPr>
          <p:cNvSpPr txBox="1"/>
          <p:nvPr/>
        </p:nvSpPr>
        <p:spPr>
          <a:xfrm>
            <a:off x="6451600" y="1914938"/>
            <a:ext cx="5167086" cy="646331"/>
          </a:xfrm>
          <a:prstGeom prst="rect">
            <a:avLst/>
          </a:prstGeom>
          <a:noFill/>
        </p:spPr>
        <p:txBody>
          <a:bodyPr wrap="square" rtlCol="0">
            <a:spAutoFit/>
          </a:bodyPr>
          <a:lstStyle/>
          <a:p>
            <a:pPr algn="just">
              <a:buNone/>
            </a:pPr>
            <a:r>
              <a:rPr lang="zh-CN" altLang="en-US" dirty="0"/>
              <a:t>本文提出的模型会通过最小化</a:t>
            </a:r>
            <a:r>
              <a:rPr lang="zh-CN" altLang="en-US" b="1" dirty="0"/>
              <a:t>扩散结果</a:t>
            </a:r>
            <a:r>
              <a:rPr lang="zh-CN" altLang="en-US" dirty="0"/>
              <a:t>与预测结果之间的差距进行损失函数的计算</a:t>
            </a:r>
          </a:p>
        </p:txBody>
      </p:sp>
      <p:sp>
        <p:nvSpPr>
          <p:cNvPr id="9" name="文本框 8">
            <a:extLst>
              <a:ext uri="{FF2B5EF4-FFF2-40B4-BE49-F238E27FC236}">
                <a16:creationId xmlns:a16="http://schemas.microsoft.com/office/drawing/2014/main" id="{1B30C4A4-8A84-2E71-07C3-A63779AFA41E}"/>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Robin Rombach High-resolution image synthesis with latent diffusion models. (CVPR 2022)</a:t>
            </a:r>
            <a:endParaRPr lang="zh-CN" altLang="en-US" sz="1200" dirty="0">
              <a:solidFill>
                <a:schemeClr val="tx1">
                  <a:tint val="75000"/>
                </a:schemeClr>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66AEFA8-ED4A-0213-3515-EFC06BDB504D}"/>
                  </a:ext>
                </a:extLst>
              </p:cNvPr>
              <p:cNvSpPr txBox="1"/>
              <p:nvPr/>
            </p:nvSpPr>
            <p:spPr>
              <a:xfrm>
                <a:off x="6451600" y="2561269"/>
                <a:ext cx="5167086" cy="430887"/>
              </a:xfrm>
              <a:prstGeom prst="rect">
                <a:avLst/>
              </a:prstGeom>
              <a:noFill/>
            </p:spPr>
            <p:txBody>
              <a:bodyPr wrap="square" rtlCol="0">
                <a:spAutoFit/>
              </a:bodyPr>
              <a:lstStyle/>
              <a:p>
                <a:pPr algn="just">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𝐿</m:t>
                          </m:r>
                        </m:e>
                        <m:sub>
                          <m:r>
                            <a:rPr lang="en-US" altLang="zh-CN" sz="2200" b="0" i="1" smtClean="0">
                              <a:latin typeface="Cambria Math" panose="02040503050406030204" pitchFamily="18" charset="0"/>
                            </a:rPr>
                            <m:t>𝑑𝑑𝑖𝑚</m:t>
                          </m:r>
                        </m:sub>
                      </m:sSub>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rPr>
                          </m:ctrlPr>
                        </m:sSupPr>
                        <m:e>
                          <m:d>
                            <m:dPr>
                              <m:begChr m:val="‖"/>
                              <m:endChr m:val="‖"/>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𝑡</m:t>
                                  </m:r>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zh-CN" altLang="en-US" sz="2200" b="0" i="1" smtClean="0">
                                      <a:latin typeface="Cambria Math" panose="02040503050406030204" pitchFamily="18" charset="0"/>
                                    </a:rPr>
                                    <m:t>𝜇</m:t>
                                  </m:r>
                                </m:e>
                                <m:sub>
                                  <m:r>
                                    <a:rPr lang="zh-CN" altLang="en-US" sz="2200" b="0" i="1" smtClean="0">
                                      <a:latin typeface="Cambria Math" panose="02040503050406030204" pitchFamily="18" charset="0"/>
                                    </a:rPr>
                                    <m:t>𝜃</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𝑡</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𝑡</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𝑐</m:t>
                              </m:r>
                              <m:r>
                                <a:rPr lang="en-US" altLang="zh-CN" sz="2200" b="0" i="1" smtClean="0">
                                  <a:latin typeface="Cambria Math" panose="02040503050406030204" pitchFamily="18" charset="0"/>
                                </a:rPr>
                                <m:t>)</m:t>
                              </m:r>
                            </m:e>
                          </m:d>
                        </m:e>
                        <m:sup>
                          <m:r>
                            <a:rPr lang="en-US" altLang="zh-CN" sz="2200" b="0" i="1" smtClean="0">
                              <a:latin typeface="Cambria Math" panose="02040503050406030204" pitchFamily="18" charset="0"/>
                            </a:rPr>
                            <m:t>2</m:t>
                          </m:r>
                        </m:sup>
                      </m:sSup>
                    </m:oMath>
                  </m:oMathPara>
                </a14:m>
                <a:endParaRPr lang="zh-CN" altLang="en-US" sz="2200" dirty="0"/>
              </a:p>
            </p:txBody>
          </p:sp>
        </mc:Choice>
        <mc:Fallback xmlns="">
          <p:sp>
            <p:nvSpPr>
              <p:cNvPr id="10" name="文本框 9">
                <a:extLst>
                  <a:ext uri="{FF2B5EF4-FFF2-40B4-BE49-F238E27FC236}">
                    <a16:creationId xmlns:a16="http://schemas.microsoft.com/office/drawing/2014/main" id="{266AEFA8-ED4A-0213-3515-EFC06BDB504D}"/>
                  </a:ext>
                </a:extLst>
              </p:cNvPr>
              <p:cNvSpPr txBox="1">
                <a:spLocks noRot="1" noChangeAspect="1" noMove="1" noResize="1" noEditPoints="1" noAdjustHandles="1" noChangeArrowheads="1" noChangeShapeType="1" noTextEdit="1"/>
              </p:cNvSpPr>
              <p:nvPr/>
            </p:nvSpPr>
            <p:spPr>
              <a:xfrm>
                <a:off x="6451600" y="2561269"/>
                <a:ext cx="5167086" cy="430887"/>
              </a:xfrm>
              <a:prstGeom prst="rect">
                <a:avLst/>
              </a:prstGeom>
              <a:blipFill>
                <a:blip r:embed="rId4"/>
                <a:stretch>
                  <a:fillRect b="-15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F7694FF-02D2-96B8-EE1F-EBD6E92C642C}"/>
                  </a:ext>
                </a:extLst>
              </p:cNvPr>
              <p:cNvSpPr txBox="1"/>
              <p:nvPr/>
            </p:nvSpPr>
            <p:spPr>
              <a:xfrm>
                <a:off x="6451600" y="2992156"/>
                <a:ext cx="5167086" cy="369332"/>
              </a:xfrm>
              <a:prstGeom prst="rect">
                <a:avLst/>
              </a:prstGeom>
              <a:noFill/>
            </p:spPr>
            <p:txBody>
              <a:bodyPr wrap="square" rtlCol="0">
                <a:spAutoFit/>
              </a:bodyPr>
              <a:lstStyle/>
              <a:p>
                <a:pPr algn="just">
                  <a:buNone/>
                </a:pPr>
                <a:r>
                  <a:rPr lang="zh-CN" altLang="en-US" dirty="0"/>
                  <a:t>简单来说，就是比较生成和预测的两个</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endParaRPr lang="zh-CN" altLang="en-US" dirty="0"/>
              </a:p>
            </p:txBody>
          </p:sp>
        </mc:Choice>
        <mc:Fallback xmlns="">
          <p:sp>
            <p:nvSpPr>
              <p:cNvPr id="11" name="文本框 10">
                <a:extLst>
                  <a:ext uri="{FF2B5EF4-FFF2-40B4-BE49-F238E27FC236}">
                    <a16:creationId xmlns:a16="http://schemas.microsoft.com/office/drawing/2014/main" id="{6F7694FF-02D2-96B8-EE1F-EBD6E92C642C}"/>
                  </a:ext>
                </a:extLst>
              </p:cNvPr>
              <p:cNvSpPr txBox="1">
                <a:spLocks noRot="1" noChangeAspect="1" noMove="1" noResize="1" noEditPoints="1" noAdjustHandles="1" noChangeArrowheads="1" noChangeShapeType="1" noTextEdit="1"/>
              </p:cNvSpPr>
              <p:nvPr/>
            </p:nvSpPr>
            <p:spPr>
              <a:xfrm>
                <a:off x="6451600" y="2992156"/>
                <a:ext cx="5167086" cy="369332"/>
              </a:xfrm>
              <a:prstGeom prst="rect">
                <a:avLst/>
              </a:prstGeom>
              <a:blipFill>
                <a:blip r:embed="rId5"/>
                <a:stretch>
                  <a:fillRect l="-943" t="-10000" b="-26667"/>
                </a:stretch>
              </a:blipFill>
            </p:spPr>
            <p:txBody>
              <a:bodyPr/>
              <a:lstStyle/>
              <a:p>
                <a:r>
                  <a:rPr lang="zh-CN" altLang="en-US">
                    <a:noFill/>
                  </a:rPr>
                  <a:t> </a:t>
                </a:r>
              </a:p>
            </p:txBody>
          </p:sp>
        </mc:Fallback>
      </mc:AlternateContent>
      <p:pic>
        <p:nvPicPr>
          <p:cNvPr id="57" name="object 26">
            <a:extLst>
              <a:ext uri="{FF2B5EF4-FFF2-40B4-BE49-F238E27FC236}">
                <a16:creationId xmlns:a16="http://schemas.microsoft.com/office/drawing/2014/main" id="{A872735C-0772-8671-B597-FC4C47B29D61}"/>
              </a:ext>
            </a:extLst>
          </p:cNvPr>
          <p:cNvPicPr/>
          <p:nvPr/>
        </p:nvPicPr>
        <p:blipFill>
          <a:blip r:embed="rId6">
            <a:extLst>
              <a:ext uri="{28A0092B-C50C-407E-A947-70E740481C1C}">
                <a14:useLocalDpi xmlns:a14="http://schemas.microsoft.com/office/drawing/2010/main" val="0"/>
              </a:ext>
            </a:extLst>
          </a:blip>
          <a:srcRect/>
          <a:stretch/>
        </p:blipFill>
        <p:spPr>
          <a:xfrm>
            <a:off x="6598297" y="3496513"/>
            <a:ext cx="960119" cy="960119"/>
          </a:xfrm>
          <a:prstGeom prst="rect">
            <a:avLst/>
          </a:prstGeom>
        </p:spPr>
      </p:pic>
      <p:pic>
        <p:nvPicPr>
          <p:cNvPr id="58" name="object 27">
            <a:extLst>
              <a:ext uri="{FF2B5EF4-FFF2-40B4-BE49-F238E27FC236}">
                <a16:creationId xmlns:a16="http://schemas.microsoft.com/office/drawing/2014/main" id="{B8E08434-F87D-CF3F-64F3-B72F99D36C0A}"/>
              </a:ext>
            </a:extLst>
          </p:cNvPr>
          <p:cNvPicPr/>
          <p:nvPr/>
        </p:nvPicPr>
        <p:blipFill>
          <a:blip r:embed="rId7">
            <a:extLst>
              <a:ext uri="{28A0092B-C50C-407E-A947-70E740481C1C}">
                <a14:useLocalDpi xmlns:a14="http://schemas.microsoft.com/office/drawing/2010/main" val="0"/>
              </a:ext>
            </a:extLst>
          </a:blip>
          <a:srcRect/>
          <a:stretch/>
        </p:blipFill>
        <p:spPr>
          <a:xfrm>
            <a:off x="8441755" y="3448484"/>
            <a:ext cx="960119" cy="960119"/>
          </a:xfrm>
          <a:prstGeom prst="rect">
            <a:avLst/>
          </a:prstGeom>
        </p:spPr>
      </p:pic>
      <p:sp>
        <p:nvSpPr>
          <p:cNvPr id="59" name="object 60">
            <a:extLst>
              <a:ext uri="{FF2B5EF4-FFF2-40B4-BE49-F238E27FC236}">
                <a16:creationId xmlns:a16="http://schemas.microsoft.com/office/drawing/2014/main" id="{8837C97E-F5B7-AF6B-2443-830994404773}"/>
              </a:ext>
            </a:extLst>
          </p:cNvPr>
          <p:cNvSpPr/>
          <p:nvPr/>
        </p:nvSpPr>
        <p:spPr>
          <a:xfrm>
            <a:off x="9515178" y="5321892"/>
            <a:ext cx="740137" cy="87462"/>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a:p>
        </p:txBody>
      </p:sp>
      <p:pic>
        <p:nvPicPr>
          <p:cNvPr id="60" name="object 27">
            <a:extLst>
              <a:ext uri="{FF2B5EF4-FFF2-40B4-BE49-F238E27FC236}">
                <a16:creationId xmlns:a16="http://schemas.microsoft.com/office/drawing/2014/main" id="{D8126861-D396-777A-265E-2D22F569B398}"/>
              </a:ext>
            </a:extLst>
          </p:cNvPr>
          <p:cNvPicPr/>
          <p:nvPr/>
        </p:nvPicPr>
        <p:blipFill>
          <a:blip r:embed="rId7">
            <a:extLst>
              <a:ext uri="{28A0092B-C50C-407E-A947-70E740481C1C}">
                <a14:useLocalDpi xmlns:a14="http://schemas.microsoft.com/office/drawing/2010/main" val="0"/>
              </a:ext>
            </a:extLst>
          </a:blip>
          <a:srcRect/>
          <a:stretch/>
        </p:blipFill>
        <p:spPr>
          <a:xfrm>
            <a:off x="8441755" y="4880884"/>
            <a:ext cx="960119" cy="960119"/>
          </a:xfrm>
          <a:prstGeom prst="rect">
            <a:avLst/>
          </a:prstGeom>
        </p:spPr>
      </p:pic>
      <p:pic>
        <p:nvPicPr>
          <p:cNvPr id="61" name="object 28">
            <a:extLst>
              <a:ext uri="{FF2B5EF4-FFF2-40B4-BE49-F238E27FC236}">
                <a16:creationId xmlns:a16="http://schemas.microsoft.com/office/drawing/2014/main" id="{82C78C99-4A64-0F75-FE36-294E66624231}"/>
              </a:ext>
            </a:extLst>
          </p:cNvPr>
          <p:cNvPicPr/>
          <p:nvPr/>
        </p:nvPicPr>
        <p:blipFill>
          <a:blip r:embed="rId8">
            <a:extLst>
              <a:ext uri="{28A0092B-C50C-407E-A947-70E740481C1C}">
                <a14:useLocalDpi xmlns:a14="http://schemas.microsoft.com/office/drawing/2010/main" val="0"/>
              </a:ext>
            </a:extLst>
          </a:blip>
          <a:srcRect/>
          <a:stretch/>
        </p:blipFill>
        <p:spPr>
          <a:xfrm>
            <a:off x="10392157" y="4893458"/>
            <a:ext cx="961643" cy="961643"/>
          </a:xfrm>
          <a:prstGeom prst="rect">
            <a:avLst/>
          </a:prstGeom>
        </p:spPr>
      </p:pic>
      <p:sp>
        <p:nvSpPr>
          <p:cNvPr id="64" name="object 60">
            <a:extLst>
              <a:ext uri="{FF2B5EF4-FFF2-40B4-BE49-F238E27FC236}">
                <a16:creationId xmlns:a16="http://schemas.microsoft.com/office/drawing/2014/main" id="{A2D807E0-67A1-9AAA-DC46-562BBF4A169D}"/>
              </a:ext>
            </a:extLst>
          </p:cNvPr>
          <p:cNvSpPr/>
          <p:nvPr/>
        </p:nvSpPr>
        <p:spPr>
          <a:xfrm rot="10800000">
            <a:off x="7613083" y="3934307"/>
            <a:ext cx="740137" cy="87462"/>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E769D57-8E47-6C62-A39A-40B83EC567F2}"/>
                  </a:ext>
                </a:extLst>
              </p:cNvPr>
              <p:cNvSpPr txBox="1"/>
              <p:nvPr/>
            </p:nvSpPr>
            <p:spPr>
              <a:xfrm>
                <a:off x="7563522" y="4179633"/>
                <a:ext cx="291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65" name="文本框 64">
                <a:extLst>
                  <a:ext uri="{FF2B5EF4-FFF2-40B4-BE49-F238E27FC236}">
                    <a16:creationId xmlns:a16="http://schemas.microsoft.com/office/drawing/2014/main" id="{BE769D57-8E47-6C62-A39A-40B83EC567F2}"/>
                  </a:ext>
                </a:extLst>
              </p:cNvPr>
              <p:cNvSpPr txBox="1">
                <a:spLocks noRot="1" noChangeAspect="1" noMove="1" noResize="1" noEditPoints="1" noAdjustHandles="1" noChangeArrowheads="1" noChangeShapeType="1" noTextEdit="1"/>
              </p:cNvSpPr>
              <p:nvPr/>
            </p:nvSpPr>
            <p:spPr>
              <a:xfrm>
                <a:off x="7563522" y="4179633"/>
                <a:ext cx="291042" cy="276999"/>
              </a:xfrm>
              <a:prstGeom prst="rect">
                <a:avLst/>
              </a:prstGeom>
              <a:blipFill>
                <a:blip r:embed="rId9"/>
                <a:stretch>
                  <a:fillRect l="-10638" r="-6383"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A5BBD771-0312-25AC-8E8A-92CF38810DC8}"/>
                  </a:ext>
                </a:extLst>
              </p:cNvPr>
              <p:cNvSpPr txBox="1"/>
              <p:nvPr/>
            </p:nvSpPr>
            <p:spPr>
              <a:xfrm>
                <a:off x="9401874" y="4131604"/>
                <a:ext cx="4910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6" name="文本框 65">
                <a:extLst>
                  <a:ext uri="{FF2B5EF4-FFF2-40B4-BE49-F238E27FC236}">
                    <a16:creationId xmlns:a16="http://schemas.microsoft.com/office/drawing/2014/main" id="{A5BBD771-0312-25AC-8E8A-92CF38810DC8}"/>
                  </a:ext>
                </a:extLst>
              </p:cNvPr>
              <p:cNvSpPr txBox="1">
                <a:spLocks noRot="1" noChangeAspect="1" noMove="1" noResize="1" noEditPoints="1" noAdjustHandles="1" noChangeArrowheads="1" noChangeShapeType="1" noTextEdit="1"/>
              </p:cNvSpPr>
              <p:nvPr/>
            </p:nvSpPr>
            <p:spPr>
              <a:xfrm>
                <a:off x="9401874" y="4131604"/>
                <a:ext cx="491096" cy="276999"/>
              </a:xfrm>
              <a:prstGeom prst="rect">
                <a:avLst/>
              </a:prstGeom>
              <a:blipFill>
                <a:blip r:embed="rId10"/>
                <a:stretch>
                  <a:fillRect l="-6173" r="-370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00DBB62-94BC-9E61-3E2E-2FA247E1590C}"/>
                  </a:ext>
                </a:extLst>
              </p:cNvPr>
              <p:cNvSpPr txBox="1"/>
              <p:nvPr/>
            </p:nvSpPr>
            <p:spPr>
              <a:xfrm>
                <a:off x="9401874" y="5556632"/>
                <a:ext cx="4910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7" name="文本框 66">
                <a:extLst>
                  <a:ext uri="{FF2B5EF4-FFF2-40B4-BE49-F238E27FC236}">
                    <a16:creationId xmlns:a16="http://schemas.microsoft.com/office/drawing/2014/main" id="{700DBB62-94BC-9E61-3E2E-2FA247E1590C}"/>
                  </a:ext>
                </a:extLst>
              </p:cNvPr>
              <p:cNvSpPr txBox="1">
                <a:spLocks noRot="1" noChangeAspect="1" noMove="1" noResize="1" noEditPoints="1" noAdjustHandles="1" noChangeArrowheads="1" noChangeShapeType="1" noTextEdit="1"/>
              </p:cNvSpPr>
              <p:nvPr/>
            </p:nvSpPr>
            <p:spPr>
              <a:xfrm>
                <a:off x="9401874" y="5556632"/>
                <a:ext cx="491096" cy="276999"/>
              </a:xfrm>
              <a:prstGeom prst="rect">
                <a:avLst/>
              </a:prstGeom>
              <a:blipFill>
                <a:blip r:embed="rId11"/>
                <a:stretch>
                  <a:fillRect l="-6173" r="-370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C26B0A8A-E52D-E062-20FE-C13CFD8769B8}"/>
                  </a:ext>
                </a:extLst>
              </p:cNvPr>
              <p:cNvSpPr txBox="1"/>
              <p:nvPr/>
            </p:nvSpPr>
            <p:spPr>
              <a:xfrm>
                <a:off x="11352276" y="5556632"/>
                <a:ext cx="271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8" name="文本框 67">
                <a:extLst>
                  <a:ext uri="{FF2B5EF4-FFF2-40B4-BE49-F238E27FC236}">
                    <a16:creationId xmlns:a16="http://schemas.microsoft.com/office/drawing/2014/main" id="{C26B0A8A-E52D-E062-20FE-C13CFD8769B8}"/>
                  </a:ext>
                </a:extLst>
              </p:cNvPr>
              <p:cNvSpPr txBox="1">
                <a:spLocks noRot="1" noChangeAspect="1" noMove="1" noResize="1" noEditPoints="1" noAdjustHandles="1" noChangeArrowheads="1" noChangeShapeType="1" noTextEdit="1"/>
              </p:cNvSpPr>
              <p:nvPr/>
            </p:nvSpPr>
            <p:spPr>
              <a:xfrm>
                <a:off x="11352276" y="5556632"/>
                <a:ext cx="271485" cy="276999"/>
              </a:xfrm>
              <a:prstGeom prst="rect">
                <a:avLst/>
              </a:prstGeom>
              <a:blipFill>
                <a:blip r:embed="rId12"/>
                <a:stretch>
                  <a:fillRect l="-11111" r="-2222" b="-15556"/>
                </a:stretch>
              </a:blipFill>
            </p:spPr>
            <p:txBody>
              <a:bodyPr/>
              <a:lstStyle/>
              <a:p>
                <a:r>
                  <a:rPr lang="zh-CN" altLang="en-US">
                    <a:noFill/>
                  </a:rPr>
                  <a:t> </a:t>
                </a:r>
              </a:p>
            </p:txBody>
          </p:sp>
        </mc:Fallback>
      </mc:AlternateContent>
      <p:sp>
        <p:nvSpPr>
          <p:cNvPr id="70" name="箭头: 左右 69">
            <a:extLst>
              <a:ext uri="{FF2B5EF4-FFF2-40B4-BE49-F238E27FC236}">
                <a16:creationId xmlns:a16="http://schemas.microsoft.com/office/drawing/2014/main" id="{31803E55-C405-C22B-F1E0-BEEE58D5DC78}"/>
              </a:ext>
            </a:extLst>
          </p:cNvPr>
          <p:cNvSpPr/>
          <p:nvPr/>
        </p:nvSpPr>
        <p:spPr>
          <a:xfrm rot="5400000">
            <a:off x="8697516" y="4601246"/>
            <a:ext cx="472281" cy="86996"/>
          </a:xfrm>
          <a:prstGeom prst="lef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1E9BD0A6-D6C9-E922-2CFE-088925D77E23}"/>
              </a:ext>
            </a:extLst>
          </p:cNvPr>
          <p:cNvSpPr txBox="1"/>
          <p:nvPr/>
        </p:nvSpPr>
        <p:spPr>
          <a:xfrm>
            <a:off x="8921814" y="4500281"/>
            <a:ext cx="797013" cy="276999"/>
          </a:xfrm>
          <a:prstGeom prst="rect">
            <a:avLst/>
          </a:prstGeom>
          <a:noFill/>
        </p:spPr>
        <p:txBody>
          <a:bodyPr wrap="none" rtlCol="0">
            <a:spAutoFit/>
          </a:bodyPr>
          <a:lstStyle/>
          <a:p>
            <a:r>
              <a:rPr lang="en-US" altLang="zh-CN" sz="1200" b="1" dirty="0">
                <a:solidFill>
                  <a:schemeClr val="accent6">
                    <a:lumMod val="50000"/>
                  </a:schemeClr>
                </a:solidFill>
              </a:rPr>
              <a:t>compare</a:t>
            </a:r>
            <a:endParaRPr lang="zh-CN" altLang="en-US" sz="1200" b="1" dirty="0">
              <a:solidFill>
                <a:schemeClr val="accent6">
                  <a:lumMod val="50000"/>
                </a:schemeClr>
              </a:solidFill>
            </a:endParaRPr>
          </a:p>
        </p:txBody>
      </p:sp>
    </p:spTree>
    <p:extLst>
      <p:ext uri="{BB962C8B-B14F-4D97-AF65-F5344CB8AC3E}">
        <p14:creationId xmlns:p14="http://schemas.microsoft.com/office/powerpoint/2010/main" val="2773361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B35F0-572D-85A3-0412-7E75F08E8C4F}"/>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DA55B4D8-C189-D0D9-8712-85DA07DAA45E}"/>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DC2B617C-EBD2-8995-742E-0236CC2760C8}"/>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72D6046E-B626-BF6B-1692-B2565861884E}"/>
              </a:ext>
            </a:extLst>
          </p:cNvPr>
          <p:cNvSpPr>
            <a:spLocks noGrp="1"/>
          </p:cNvSpPr>
          <p:nvPr>
            <p:ph type="sldNum" sz="quarter" idx="12"/>
          </p:nvPr>
        </p:nvSpPr>
        <p:spPr/>
        <p:txBody>
          <a:bodyPr/>
          <a:lstStyle/>
          <a:p>
            <a:fld id="{FBA2AAD9-678A-444D-9C91-F71F6204EDF4}" type="slidenum">
              <a:rPr lang="zh-CN" altLang="en-US" smtClean="0"/>
              <a:t>13</a:t>
            </a:fld>
            <a:endParaRPr lang="zh-CN" altLang="en-US"/>
          </a:p>
        </p:txBody>
      </p:sp>
      <p:pic>
        <p:nvPicPr>
          <p:cNvPr id="6" name="图片 5">
            <a:extLst>
              <a:ext uri="{FF2B5EF4-FFF2-40B4-BE49-F238E27FC236}">
                <a16:creationId xmlns:a16="http://schemas.microsoft.com/office/drawing/2014/main" id="{C7CE12BA-8DD9-130B-13CE-2CA006E88DDA}"/>
              </a:ext>
            </a:extLst>
          </p:cNvPr>
          <p:cNvPicPr>
            <a:picLocks noChangeAspect="1"/>
          </p:cNvPicPr>
          <p:nvPr/>
        </p:nvPicPr>
        <p:blipFill>
          <a:blip r:embed="rId2"/>
          <a:srcRect l="37798" r="2451"/>
          <a:stretch/>
        </p:blipFill>
        <p:spPr>
          <a:xfrm>
            <a:off x="0" y="2276754"/>
            <a:ext cx="6096000" cy="2564114"/>
          </a:xfrm>
          <a:prstGeom prst="rect">
            <a:avLst/>
          </a:prstGeom>
        </p:spPr>
      </p:pic>
      <p:sp>
        <p:nvSpPr>
          <p:cNvPr id="7" name="文本框 6">
            <a:extLst>
              <a:ext uri="{FF2B5EF4-FFF2-40B4-BE49-F238E27FC236}">
                <a16:creationId xmlns:a16="http://schemas.microsoft.com/office/drawing/2014/main" id="{E42D0551-9042-1192-935B-69DBE2AFC7F6}"/>
              </a:ext>
            </a:extLst>
          </p:cNvPr>
          <p:cNvSpPr txBox="1"/>
          <p:nvPr/>
        </p:nvSpPr>
        <p:spPr>
          <a:xfrm>
            <a:off x="6451600" y="1914938"/>
            <a:ext cx="5167086" cy="923330"/>
          </a:xfrm>
          <a:prstGeom prst="rect">
            <a:avLst/>
          </a:prstGeom>
          <a:noFill/>
        </p:spPr>
        <p:txBody>
          <a:bodyPr wrap="square" rtlCol="0">
            <a:spAutoFit/>
          </a:bodyPr>
          <a:lstStyle/>
          <a:p>
            <a:pPr algn="just">
              <a:buNone/>
            </a:pPr>
            <a:r>
              <a:rPr lang="zh-CN" altLang="en-US" dirty="0"/>
              <a:t>传统的扩散模型（</a:t>
            </a:r>
            <a:r>
              <a:rPr lang="en-US" altLang="zh-CN" dirty="0"/>
              <a:t>Diffusion Models, DMs</a:t>
            </a:r>
            <a:r>
              <a:rPr lang="zh-CN" altLang="en-US" dirty="0"/>
              <a:t>）直接在</a:t>
            </a:r>
            <a:r>
              <a:rPr lang="zh-CN" altLang="en-US" b="1" dirty="0"/>
              <a:t>像素空间</a:t>
            </a:r>
            <a:r>
              <a:rPr lang="zh-CN" altLang="en-US" dirty="0"/>
              <a:t>（</a:t>
            </a:r>
            <a:r>
              <a:rPr lang="en-US" altLang="zh-CN" dirty="0"/>
              <a:t>Pixel Space</a:t>
            </a:r>
            <a:r>
              <a:rPr lang="zh-CN" altLang="en-US" dirty="0"/>
              <a:t>）中进行训练和生成，虽然生成质量高，但存在两个严重问题</a:t>
            </a:r>
            <a:r>
              <a:rPr lang="en-US" altLang="zh-CN" dirty="0"/>
              <a:t>:</a:t>
            </a:r>
            <a:endParaRPr lang="zh-CN" altLang="en-US" dirty="0"/>
          </a:p>
        </p:txBody>
      </p:sp>
      <p:sp>
        <p:nvSpPr>
          <p:cNvPr id="9" name="文本框 8">
            <a:extLst>
              <a:ext uri="{FF2B5EF4-FFF2-40B4-BE49-F238E27FC236}">
                <a16:creationId xmlns:a16="http://schemas.microsoft.com/office/drawing/2014/main" id="{2E4AD128-B674-FA95-EC18-9301B523E946}"/>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Robin Rombach High-resolution image synthesis with latent diffusion models. (CVPR 2022)</a:t>
            </a:r>
            <a:endParaRPr lang="zh-CN" altLang="en-US" sz="1200" dirty="0">
              <a:solidFill>
                <a:schemeClr val="tx1">
                  <a:tint val="75000"/>
                </a:schemeClr>
              </a:solidFill>
            </a:endParaRPr>
          </a:p>
        </p:txBody>
      </p:sp>
      <p:sp>
        <p:nvSpPr>
          <p:cNvPr id="14" name="文本框 13">
            <a:extLst>
              <a:ext uri="{FF2B5EF4-FFF2-40B4-BE49-F238E27FC236}">
                <a16:creationId xmlns:a16="http://schemas.microsoft.com/office/drawing/2014/main" id="{15A56B26-8FF7-87B2-6F03-D0C29EDA029A}"/>
              </a:ext>
            </a:extLst>
          </p:cNvPr>
          <p:cNvSpPr txBox="1"/>
          <p:nvPr/>
        </p:nvSpPr>
        <p:spPr>
          <a:xfrm>
            <a:off x="6451600" y="2889149"/>
            <a:ext cx="5167086" cy="1200329"/>
          </a:xfrm>
          <a:prstGeom prst="rect">
            <a:avLst/>
          </a:prstGeom>
          <a:noFill/>
        </p:spPr>
        <p:txBody>
          <a:bodyPr wrap="square" rtlCol="0">
            <a:spAutoFit/>
          </a:bodyPr>
          <a:lstStyle/>
          <a:p>
            <a:pPr algn="just">
              <a:buFont typeface="+mj-lt"/>
              <a:buAutoNum type="arabicPeriod"/>
            </a:pPr>
            <a:r>
              <a:rPr lang="zh-CN" altLang="en-US" b="1" dirty="0"/>
              <a:t>计算资源极其高</a:t>
            </a:r>
            <a:r>
              <a:rPr lang="zh-CN" altLang="en-US" dirty="0"/>
              <a:t>：训练和采样都需要大量计算，因为像素空间维度非常大（比如 </a:t>
            </a:r>
            <a:r>
              <a:rPr lang="en-US" altLang="zh-CN" dirty="0"/>
              <a:t>256×256×3</a:t>
            </a:r>
            <a:r>
              <a:rPr lang="zh-CN" altLang="en-US" dirty="0"/>
              <a:t>）</a:t>
            </a:r>
            <a:r>
              <a:rPr lang="en-US" altLang="zh-CN" dirty="0"/>
              <a:t>. </a:t>
            </a:r>
            <a:endParaRPr lang="zh-CN" altLang="en-US" dirty="0"/>
          </a:p>
          <a:p>
            <a:pPr>
              <a:buFont typeface="+mj-lt"/>
              <a:buAutoNum type="arabicPeriod"/>
            </a:pPr>
            <a:r>
              <a:rPr lang="zh-CN" altLang="en-US" b="1" dirty="0"/>
              <a:t>学习效率低下</a:t>
            </a:r>
            <a:r>
              <a:rPr lang="zh-CN" altLang="en-US" dirty="0"/>
              <a:t>：扩散过程必须处理很多</a:t>
            </a:r>
            <a:r>
              <a:rPr lang="zh-CN" altLang="en-US" b="1" dirty="0"/>
              <a:t>人类不可感知的细节</a:t>
            </a:r>
            <a:r>
              <a:rPr lang="zh-CN" altLang="en-US" dirty="0"/>
              <a:t>，导致训练关注了语义无关的内容</a:t>
            </a:r>
            <a:r>
              <a:rPr lang="en-US" altLang="zh-CN" dirty="0"/>
              <a:t>. </a:t>
            </a:r>
            <a:endParaRPr lang="zh-CN" altLang="en-US" dirty="0"/>
          </a:p>
        </p:txBody>
      </p:sp>
      <p:sp>
        <p:nvSpPr>
          <p:cNvPr id="16" name="文本框 15">
            <a:extLst>
              <a:ext uri="{FF2B5EF4-FFF2-40B4-BE49-F238E27FC236}">
                <a16:creationId xmlns:a16="http://schemas.microsoft.com/office/drawing/2014/main" id="{48F228E3-736C-101D-71C5-BEC057A7B14A}"/>
              </a:ext>
            </a:extLst>
          </p:cNvPr>
          <p:cNvSpPr txBox="1"/>
          <p:nvPr/>
        </p:nvSpPr>
        <p:spPr>
          <a:xfrm>
            <a:off x="6451600" y="4145184"/>
            <a:ext cx="5167086" cy="646331"/>
          </a:xfrm>
          <a:prstGeom prst="rect">
            <a:avLst/>
          </a:prstGeom>
          <a:noFill/>
        </p:spPr>
        <p:txBody>
          <a:bodyPr wrap="square">
            <a:spAutoFit/>
          </a:bodyPr>
          <a:lstStyle/>
          <a:p>
            <a:pPr algn="just"/>
            <a:r>
              <a:rPr lang="en-US" altLang="zh-CN" b="1" dirty="0"/>
              <a:t>LDM </a:t>
            </a:r>
            <a:r>
              <a:rPr lang="zh-CN" altLang="en-US" b="1" dirty="0"/>
              <a:t>的核心动机就是：能否将这种生成过程转移到一个“更紧凑、更有语义表达能力”的潜空间中？</a:t>
            </a:r>
          </a:p>
        </p:txBody>
      </p:sp>
    </p:spTree>
    <p:extLst>
      <p:ext uri="{BB962C8B-B14F-4D97-AF65-F5344CB8AC3E}">
        <p14:creationId xmlns:p14="http://schemas.microsoft.com/office/powerpoint/2010/main" val="128932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CE467-799D-0682-12AA-5768AC7C72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F9E8120-1E1F-B17B-EFCE-BAF4064716F7}"/>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20226C6A-587B-ED82-2540-B2ABC832194A}"/>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9889F309-1772-C15F-15E3-94170C4D015C}"/>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A634A03-BB18-0BFC-CDD6-878C1A42C498}"/>
              </a:ext>
            </a:extLst>
          </p:cNvPr>
          <p:cNvSpPr>
            <a:spLocks noGrp="1"/>
          </p:cNvSpPr>
          <p:nvPr>
            <p:ph type="sldNum" sz="quarter" idx="12"/>
          </p:nvPr>
        </p:nvSpPr>
        <p:spPr/>
        <p:txBody>
          <a:bodyPr/>
          <a:lstStyle/>
          <a:p>
            <a:fld id="{FBA2AAD9-678A-444D-9C91-F71F6204EDF4}" type="slidenum">
              <a:rPr lang="zh-CN" altLang="en-US" smtClean="0"/>
              <a:t>14</a:t>
            </a:fld>
            <a:endParaRPr lang="zh-CN" altLang="en-US"/>
          </a:p>
        </p:txBody>
      </p:sp>
      <p:pic>
        <p:nvPicPr>
          <p:cNvPr id="6" name="图片 5">
            <a:extLst>
              <a:ext uri="{FF2B5EF4-FFF2-40B4-BE49-F238E27FC236}">
                <a16:creationId xmlns:a16="http://schemas.microsoft.com/office/drawing/2014/main" id="{12D15E14-8A6A-E1B5-0F99-C7EEF49842FB}"/>
              </a:ext>
            </a:extLst>
          </p:cNvPr>
          <p:cNvPicPr>
            <a:picLocks noChangeAspect="1"/>
          </p:cNvPicPr>
          <p:nvPr/>
        </p:nvPicPr>
        <p:blipFill>
          <a:blip r:embed="rId2"/>
          <a:srcRect l="37798" r="2451"/>
          <a:stretch/>
        </p:blipFill>
        <p:spPr>
          <a:xfrm>
            <a:off x="0" y="2276754"/>
            <a:ext cx="6096000" cy="2564114"/>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9B5518C-7E19-77C4-8BE7-64FB2FC83940}"/>
                  </a:ext>
                </a:extLst>
              </p:cNvPr>
              <p:cNvSpPr txBox="1"/>
              <p:nvPr/>
            </p:nvSpPr>
            <p:spPr>
              <a:xfrm>
                <a:off x="6451600" y="1318747"/>
                <a:ext cx="5167086" cy="646331"/>
              </a:xfrm>
              <a:prstGeom prst="rect">
                <a:avLst/>
              </a:prstGeom>
              <a:noFill/>
            </p:spPr>
            <p:txBody>
              <a:bodyPr wrap="square" rtlCol="0">
                <a:spAutoFit/>
              </a:bodyPr>
              <a:lstStyle/>
              <a:p>
                <a:pPr algn="just">
                  <a:buNone/>
                </a:pPr>
                <a:r>
                  <a:rPr lang="en-US" altLang="zh-CN" b="1" dirty="0">
                    <a:solidFill>
                      <a:srgbClr val="7030A0"/>
                    </a:solidFill>
                    <a:effectLst>
                      <a:outerShdw blurRad="38100" dist="38100" dir="2700000" algn="tl">
                        <a:srgbClr val="000000">
                          <a:alpha val="43137"/>
                        </a:srgbClr>
                      </a:outerShdw>
                    </a:effectLst>
                  </a:rPr>
                  <a:t>DiffusionDepth</a:t>
                </a:r>
                <a:r>
                  <a:rPr lang="zh-CN" altLang="en-US" dirty="0"/>
                  <a:t>将扩散过程</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a:t>和去噪过程</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zh-CN" altLang="en-US" i="1" smtClean="0">
                            <a:latin typeface="Cambria Math" panose="02040503050406030204" pitchFamily="18" charset="0"/>
                          </a:rPr>
                          <m:t>𝜃</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oMath>
                </a14:m>
                <a:r>
                  <a:rPr lang="zh-CN" altLang="en-US" dirty="0"/>
                  <a:t>均定义在潜空间内进行</a:t>
                </a:r>
              </a:p>
            </p:txBody>
          </p:sp>
        </mc:Choice>
        <mc:Fallback xmlns="">
          <p:sp>
            <p:nvSpPr>
              <p:cNvPr id="11" name="文本框 10">
                <a:extLst>
                  <a:ext uri="{FF2B5EF4-FFF2-40B4-BE49-F238E27FC236}">
                    <a16:creationId xmlns:a16="http://schemas.microsoft.com/office/drawing/2014/main" id="{69B5518C-7E19-77C4-8BE7-64FB2FC83940}"/>
                  </a:ext>
                </a:extLst>
              </p:cNvPr>
              <p:cNvSpPr txBox="1">
                <a:spLocks noRot="1" noChangeAspect="1" noMove="1" noResize="1" noEditPoints="1" noAdjustHandles="1" noChangeArrowheads="1" noChangeShapeType="1" noTextEdit="1"/>
              </p:cNvSpPr>
              <p:nvPr/>
            </p:nvSpPr>
            <p:spPr>
              <a:xfrm>
                <a:off x="6451600" y="1318747"/>
                <a:ext cx="5167086" cy="646331"/>
              </a:xfrm>
              <a:prstGeom prst="rect">
                <a:avLst/>
              </a:prstGeom>
              <a:blipFill>
                <a:blip r:embed="rId3"/>
                <a:stretch>
                  <a:fillRect l="-1061" t="-5660" r="-943"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A420F56-0935-EAC4-A501-17BBE59A7523}"/>
                  </a:ext>
                </a:extLst>
              </p:cNvPr>
              <p:cNvSpPr txBox="1"/>
              <p:nvPr/>
            </p:nvSpPr>
            <p:spPr>
              <a:xfrm>
                <a:off x="6451600" y="1840520"/>
                <a:ext cx="5167086" cy="756617"/>
              </a:xfrm>
              <a:prstGeom prst="rect">
                <a:avLst/>
              </a:prstGeom>
              <a:noFill/>
            </p:spPr>
            <p:txBody>
              <a:bodyPr wrap="square" rtlCol="0">
                <a:spAutoFit/>
              </a:bodyPr>
              <a:lstStyle/>
              <a:p>
                <a:pPr algn="just">
                  <a:buNone/>
                </a:pPr>
                <a:r>
                  <a:rPr lang="zh-CN" altLang="en-US" dirty="0"/>
                  <a:t>在潜空间内维度为</a:t>
                </a:r>
                <a14:m>
                  <m:oMath xmlns:m="http://schemas.openxmlformats.org/officeDocument/2006/math">
                    <m:r>
                      <a:rPr lang="en-US" altLang="zh-CN" b="0" i="1" smtClean="0">
                        <a:latin typeface="Cambria Math" panose="02040503050406030204" pitchFamily="18" charset="0"/>
                      </a:rPr>
                      <m:t>𝑑</m:t>
                    </m:r>
                  </m:oMath>
                </a14:m>
                <a:r>
                  <a:rPr lang="zh-CN" altLang="en-US" dirty="0"/>
                  <a:t>的潜深度图</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ℝ</m:t>
                        </m:r>
                      </m:e>
                      <m:sup>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𝐻</m:t>
                            </m:r>
                          </m:num>
                          <m:den>
                            <m:r>
                              <a:rPr lang="en-US" altLang="zh-CN" b="0" i="1" smtClean="0">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𝑊</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m:t>
                        </m:r>
                      </m:sup>
                    </m:sSup>
                  </m:oMath>
                </a14:m>
                <a:r>
                  <a:rPr lang="zh-CN" altLang="en-US" dirty="0">
                    <a:latin typeface="+mn-ea"/>
                  </a:rPr>
                  <a:t>通过</a:t>
                </a:r>
                <a:r>
                  <a:rPr lang="zh-CN" altLang="en-US" b="1" dirty="0">
                    <a:latin typeface="+mn-ea"/>
                  </a:rPr>
                  <a:t>深度解码器</a:t>
                </a:r>
                <a:r>
                  <a:rPr lang="zh-CN" altLang="en-US" dirty="0">
                    <a:latin typeface="+mn-ea"/>
                  </a:rPr>
                  <a:t>转换为深度图</a:t>
                </a:r>
                <a14:m>
                  <m:oMath xmlns:m="http://schemas.openxmlformats.org/officeDocument/2006/math">
                    <m:r>
                      <a:rPr lang="en-US" altLang="zh-CN" i="1">
                        <a:latin typeface="Cambria Math" panose="02040503050406030204" pitchFamily="18" charset="0"/>
                      </a:rPr>
                      <m:t>𝑑</m:t>
                    </m:r>
                    <m:r>
                      <a:rPr lang="en-US" altLang="zh-CN" b="0" i="1" smtClean="0">
                        <a:latin typeface="Cambria Math" panose="02040503050406030204" pitchFamily="18" charset="0"/>
                      </a:rPr>
                      <m:t>𝑒</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𝐻</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p>
                    </m:sSup>
                  </m:oMath>
                </a14:m>
                <a:r>
                  <a:rPr lang="zh-CN" altLang="en-US" dirty="0">
                    <a:ea typeface="Cambria Math" panose="02040503050406030204" pitchFamily="18" charset="0"/>
                  </a:rPr>
                  <a:t>，</a:t>
                </a:r>
                <a:endParaRPr lang="en-US" altLang="zh-CN" dirty="0">
                  <a:ea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1A420F56-0935-EAC4-A501-17BBE59A7523}"/>
                  </a:ext>
                </a:extLst>
              </p:cNvPr>
              <p:cNvSpPr txBox="1">
                <a:spLocks noRot="1" noChangeAspect="1" noMove="1" noResize="1" noEditPoints="1" noAdjustHandles="1" noChangeArrowheads="1" noChangeShapeType="1" noTextEdit="1"/>
              </p:cNvSpPr>
              <p:nvPr/>
            </p:nvSpPr>
            <p:spPr>
              <a:xfrm>
                <a:off x="6451600" y="1840520"/>
                <a:ext cx="5167086" cy="756617"/>
              </a:xfrm>
              <a:prstGeom prst="rect">
                <a:avLst/>
              </a:prstGeom>
              <a:blipFill>
                <a:blip r:embed="rId4"/>
                <a:stretch>
                  <a:fillRect l="-943" r="-943" b="-1290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4D09DC8F-9149-67E4-14E3-1E168E9FEDBE}"/>
              </a:ext>
            </a:extLst>
          </p:cNvPr>
          <p:cNvSpPr txBox="1"/>
          <p:nvPr/>
        </p:nvSpPr>
        <p:spPr>
          <a:xfrm>
            <a:off x="6451600" y="2551311"/>
            <a:ext cx="5167086" cy="923330"/>
          </a:xfrm>
          <a:prstGeom prst="rect">
            <a:avLst/>
          </a:prstGeom>
          <a:noFill/>
        </p:spPr>
        <p:txBody>
          <a:bodyPr wrap="square" rtlCol="0">
            <a:spAutoFit/>
          </a:bodyPr>
          <a:lstStyle/>
          <a:p>
            <a:pPr algn="just">
              <a:buNone/>
            </a:pPr>
            <a:r>
              <a:rPr lang="zh-CN" altLang="en-US" b="0" i="0" dirty="0">
                <a:solidFill>
                  <a:srgbClr val="1A1A1A"/>
                </a:solidFill>
                <a:effectLst/>
                <a:latin typeface="Segoe UI" panose="020B0502040204020203" pitchFamily="34" charset="0"/>
              </a:rPr>
              <a:t>深度解码器由顺序连接的</a:t>
            </a:r>
            <a:r>
              <a:rPr lang="en-US" altLang="zh-CN" b="0" i="0" dirty="0">
                <a:solidFill>
                  <a:srgbClr val="1A1A1A"/>
                </a:solidFill>
                <a:effectLst/>
                <a:latin typeface="Segoe UI" panose="020B0502040204020203" pitchFamily="34" charset="0"/>
              </a:rPr>
              <a:t>1x1</a:t>
            </a:r>
            <a:r>
              <a:rPr lang="zh-CN" altLang="en-US" b="0" i="0" dirty="0">
                <a:solidFill>
                  <a:srgbClr val="1A1A1A"/>
                </a:solidFill>
                <a:effectLst/>
                <a:latin typeface="Segoe UI" panose="020B0502040204020203" pitchFamily="34" charset="0"/>
              </a:rPr>
              <a:t>卷积</a:t>
            </a:r>
            <a:r>
              <a:rPr lang="zh-CN" altLang="en-US" dirty="0">
                <a:solidFill>
                  <a:srgbClr val="1A1A1A"/>
                </a:solidFill>
                <a:latin typeface="Segoe UI" panose="020B0502040204020203" pitchFamily="34" charset="0"/>
              </a:rPr>
              <a:t>、</a:t>
            </a:r>
            <a:r>
              <a:rPr lang="en-US" altLang="zh-CN" b="0" i="0" dirty="0">
                <a:solidFill>
                  <a:srgbClr val="1A1A1A"/>
                </a:solidFill>
                <a:effectLst/>
                <a:latin typeface="Segoe UI" panose="020B0502040204020203" pitchFamily="34" charset="0"/>
              </a:rPr>
              <a:t>3x3</a:t>
            </a:r>
            <a:r>
              <a:rPr lang="zh-CN" altLang="en-US" b="0" i="0" dirty="0">
                <a:solidFill>
                  <a:srgbClr val="1A1A1A"/>
                </a:solidFill>
                <a:effectLst/>
                <a:latin typeface="Segoe UI" panose="020B0502040204020203" pitchFamily="34" charset="0"/>
              </a:rPr>
              <a:t>反卷积、</a:t>
            </a:r>
            <a:r>
              <a:rPr lang="en-US" altLang="zh-CN" b="0" i="0" dirty="0">
                <a:solidFill>
                  <a:srgbClr val="1A1A1A"/>
                </a:solidFill>
                <a:effectLst/>
                <a:latin typeface="Segoe UI" panose="020B0502040204020203" pitchFamily="34" charset="0"/>
              </a:rPr>
              <a:t>3x3</a:t>
            </a:r>
            <a:r>
              <a:rPr lang="zh-CN" altLang="en-US" b="0" i="0" dirty="0">
                <a:solidFill>
                  <a:srgbClr val="1A1A1A"/>
                </a:solidFill>
                <a:effectLst/>
                <a:latin typeface="Segoe UI" panose="020B0502040204020203" pitchFamily="34" charset="0"/>
              </a:rPr>
              <a:t>卷积和</a:t>
            </a:r>
            <a:r>
              <a:rPr lang="en-US" altLang="zh-CN" b="0" i="0" dirty="0">
                <a:solidFill>
                  <a:srgbClr val="1A1A1A"/>
                </a:solidFill>
                <a:effectLst/>
                <a:latin typeface="Segoe UI" panose="020B0502040204020203" pitchFamily="34" charset="0"/>
              </a:rPr>
              <a:t>Sigmoid</a:t>
            </a:r>
            <a:r>
              <a:rPr lang="zh-CN" altLang="en-US" b="0" i="0" dirty="0">
                <a:solidFill>
                  <a:srgbClr val="1A1A1A"/>
                </a:solidFill>
                <a:effectLst/>
                <a:latin typeface="Segoe UI" panose="020B0502040204020203" pitchFamily="34" charset="0"/>
              </a:rPr>
              <a:t>激活函数组成</a:t>
            </a:r>
            <a:r>
              <a:rPr lang="en-US" altLang="zh-CN" b="0" i="0" dirty="0">
                <a:solidFill>
                  <a:srgbClr val="1A1A1A"/>
                </a:solidFill>
                <a:effectLst/>
                <a:latin typeface="Segoe UI" panose="020B0502040204020203" pitchFamily="34" charset="0"/>
              </a:rPr>
              <a:t>. </a:t>
            </a:r>
            <a:r>
              <a:rPr lang="zh-CN" altLang="en-US" b="0" i="0" dirty="0">
                <a:solidFill>
                  <a:srgbClr val="1A1A1A"/>
                </a:solidFill>
                <a:effectLst/>
                <a:latin typeface="Segoe UI" panose="020B0502040204020203" pitchFamily="34" charset="0"/>
              </a:rPr>
              <a:t>深度通过以下方程计算：</a:t>
            </a:r>
            <a:endParaRPr lang="en-US" altLang="zh-CN" b="0" i="0" dirty="0">
              <a:solidFill>
                <a:srgbClr val="1A1A1A"/>
              </a:solidFill>
              <a:effectLst/>
              <a:latin typeface="Segoe UI" panose="020B0502040204020203"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BAF72AA-51B4-5F76-FEA2-1F6AA98D61C8}"/>
                  </a:ext>
                </a:extLst>
              </p:cNvPr>
              <p:cNvSpPr txBox="1"/>
              <p:nvPr/>
            </p:nvSpPr>
            <p:spPr>
              <a:xfrm>
                <a:off x="7167869" y="3479497"/>
                <a:ext cx="373454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𝑑𝑒</m:t>
                      </m:r>
                      <m:r>
                        <a:rPr lang="en-US" altLang="zh-CN" sz="2200" b="0" i="1" smtClean="0">
                          <a:latin typeface="Cambria Math" panose="02040503050406030204" pitchFamily="18" charset="0"/>
                        </a:rPr>
                        <m:t>=</m:t>
                      </m:r>
                      <m:f>
                        <m:fPr>
                          <m:type m:val="lin"/>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1</m:t>
                          </m:r>
                        </m:num>
                        <m:den>
                          <m:r>
                            <a:rPr lang="en-US" altLang="zh-CN" sz="2200" b="0" i="1" smtClean="0">
                              <a:latin typeface="Cambria Math" panose="02040503050406030204" pitchFamily="18" charset="0"/>
                            </a:rPr>
                            <m:t>𝑠𝑖𝑔</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0</m:t>
                                  </m:r>
                                </m:sub>
                              </m:sSub>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𝑐𝑙𝑎𝑚𝑝</m:t>
                          </m:r>
                          <m:d>
                            <m:dPr>
                              <m:ctrlPr>
                                <a:rPr lang="en-US" altLang="zh-CN" sz="2200" b="0" i="1" smtClean="0">
                                  <a:latin typeface="Cambria Math" panose="02040503050406030204" pitchFamily="18" charset="0"/>
                                </a:rPr>
                              </m:ctrlPr>
                            </m:dPr>
                            <m:e>
                              <m:r>
                                <a:rPr lang="zh-CN" altLang="en-US" sz="2200" b="0" i="1" smtClean="0">
                                  <a:latin typeface="Cambria Math" panose="02040503050406030204" pitchFamily="18" charset="0"/>
                                </a:rPr>
                                <m:t>𝜂</m:t>
                              </m:r>
                            </m:e>
                          </m:d>
                          <m:r>
                            <a:rPr lang="en-US" altLang="zh-CN" sz="2200" b="0" i="1" smtClean="0">
                              <a:latin typeface="Cambria Math" panose="02040503050406030204" pitchFamily="18" charset="0"/>
                            </a:rPr>
                            <m:t>−1</m:t>
                          </m:r>
                        </m:den>
                      </m:f>
                    </m:oMath>
                  </m:oMathPara>
                </a14:m>
                <a:endParaRPr lang="zh-CN" altLang="en-US" sz="2200" dirty="0"/>
              </a:p>
            </p:txBody>
          </p:sp>
        </mc:Choice>
        <mc:Fallback xmlns="">
          <p:sp>
            <p:nvSpPr>
              <p:cNvPr id="15" name="文本框 14">
                <a:extLst>
                  <a:ext uri="{FF2B5EF4-FFF2-40B4-BE49-F238E27FC236}">
                    <a16:creationId xmlns:a16="http://schemas.microsoft.com/office/drawing/2014/main" id="{EBAF72AA-51B4-5F76-FEA2-1F6AA98D61C8}"/>
                  </a:ext>
                </a:extLst>
              </p:cNvPr>
              <p:cNvSpPr txBox="1">
                <a:spLocks noRot="1" noChangeAspect="1" noMove="1" noResize="1" noEditPoints="1" noAdjustHandles="1" noChangeArrowheads="1" noChangeShapeType="1" noTextEdit="1"/>
              </p:cNvSpPr>
              <p:nvPr/>
            </p:nvSpPr>
            <p:spPr>
              <a:xfrm>
                <a:off x="7167869" y="3479497"/>
                <a:ext cx="3734548" cy="338554"/>
              </a:xfrm>
              <a:prstGeom prst="rect">
                <a:avLst/>
              </a:prstGeom>
              <a:blipFill>
                <a:blip r:embed="rId5"/>
                <a:stretch>
                  <a:fillRect l="-1307" t="-170909" r="-1144" b="-25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A9B49F5-28B3-B507-62C7-68A55F57C85D}"/>
                  </a:ext>
                </a:extLst>
              </p:cNvPr>
              <p:cNvSpPr txBox="1"/>
              <p:nvPr/>
            </p:nvSpPr>
            <p:spPr>
              <a:xfrm>
                <a:off x="6451599" y="3822907"/>
                <a:ext cx="5225143" cy="938077"/>
              </a:xfrm>
              <a:prstGeom prst="rect">
                <a:avLst/>
              </a:prstGeom>
              <a:noFill/>
            </p:spPr>
            <p:txBody>
              <a:bodyPr wrap="square" rtlCol="0">
                <a:spAutoFit/>
              </a:bodyPr>
              <a:lstStyle/>
              <a:p>
                <a:pPr algn="just">
                  <a:buNone/>
                </a:pPr>
                <a:r>
                  <a:rPr lang="zh-CN" altLang="en-US" dirty="0">
                    <a:solidFill>
                      <a:srgbClr val="1A1A1A"/>
                    </a:solidFill>
                    <a:latin typeface="Segoe UI" panose="020B0502040204020203" pitchFamily="34" charset="0"/>
                  </a:rPr>
                  <a:t>考虑到</a:t>
                </a:r>
                <a:r>
                  <a:rPr lang="zh-CN" altLang="en-US" b="1" dirty="0">
                    <a:solidFill>
                      <a:srgbClr val="1A1A1A"/>
                    </a:solidFill>
                    <a:latin typeface="Segoe UI" panose="020B0502040204020203" pitchFamily="34" charset="0"/>
                  </a:rPr>
                  <a:t>真实深度</a:t>
                </a:r>
                <a14:m>
                  <m:oMath xmlns:m="http://schemas.openxmlformats.org/officeDocument/2006/math">
                    <m:acc>
                      <m:accPr>
                        <m:chr m:val="̂"/>
                        <m:ctrlPr>
                          <a:rPr lang="zh-CN" altLang="en-US" b="1" i="1" smtClean="0">
                            <a:solidFill>
                              <a:srgbClr val="1A1A1A"/>
                            </a:solidFill>
                            <a:latin typeface="Cambria Math" panose="02040503050406030204" pitchFamily="18" charset="0"/>
                          </a:rPr>
                        </m:ctrlPr>
                      </m:accPr>
                      <m:e>
                        <m:r>
                          <a:rPr lang="en-US" altLang="zh-CN" b="1" i="1" smtClean="0">
                            <a:solidFill>
                              <a:srgbClr val="1A1A1A"/>
                            </a:solidFill>
                            <a:latin typeface="Cambria Math" panose="02040503050406030204" pitchFamily="18" charset="0"/>
                          </a:rPr>
                          <m:t>𝒅𝒆</m:t>
                        </m:r>
                      </m:e>
                    </m:acc>
                  </m:oMath>
                </a14:m>
                <a:r>
                  <a:rPr lang="zh-CN" altLang="en-US" dirty="0">
                    <a:solidFill>
                      <a:srgbClr val="1A1A1A"/>
                    </a:solidFill>
                    <a:latin typeface="Segoe UI" panose="020B0502040204020203" pitchFamily="34" charset="0"/>
                  </a:rPr>
                  <a:t>的稀疏性，</a:t>
                </a:r>
                <a:r>
                  <a:rPr lang="zh-CN" altLang="en-US" dirty="0"/>
                  <a:t>我们使用通道维度为</a:t>
                </a:r>
                <a14:m>
                  <m:oMath xmlns:m="http://schemas.openxmlformats.org/officeDocument/2006/math">
                    <m:r>
                      <a:rPr lang="en-US" altLang="zh-CN" b="0" i="1" smtClean="0">
                        <a:latin typeface="Cambria Math" panose="02040503050406030204" pitchFamily="18" charset="0"/>
                      </a:rPr>
                      <m:t>𝑑</m:t>
                    </m:r>
                    <m:r>
                      <a:rPr lang="en-US" altLang="zh-CN" b="0" i="0" smtClean="0">
                        <a:latin typeface="Cambria Math" panose="02040503050406030204" pitchFamily="18" charset="0"/>
                      </a:rPr>
                      <m:t>, </m:t>
                    </m:r>
                  </m:oMath>
                </a14:m>
                <a:r>
                  <a:rPr lang="zh-CN" altLang="en-US" dirty="0"/>
                  <a:t>内核大小为</a:t>
                </a:r>
                <a:r>
                  <a:rPr lang="en-US" altLang="zh-CN" dirty="0"/>
                  <a:t>1×1</a:t>
                </a:r>
                <a:r>
                  <a:rPr lang="zh-CN" altLang="en-US" dirty="0"/>
                  <a:t>的</a:t>
                </a:r>
                <a:r>
                  <a:rPr lang="en-US" altLang="zh-CN" dirty="0" err="1"/>
                  <a:t>BottleNeck</a:t>
                </a:r>
                <a:r>
                  <a:rPr lang="en-US" altLang="zh-CN" dirty="0"/>
                  <a:t> CNN</a:t>
                </a:r>
                <a:r>
                  <a:rPr lang="zh-CN" altLang="en-US" dirty="0"/>
                  <a:t>块将真实深度</a:t>
                </a:r>
                <a:r>
                  <a:rPr lang="en-US" altLang="zh-CN" dirty="0"/>
                  <a:t>GT</a:t>
                </a:r>
                <a:r>
                  <a:rPr lang="zh-CN" altLang="en-US" dirty="0"/>
                  <a:t>编码为</a:t>
                </a:r>
                <a:r>
                  <a:rPr lang="zh-CN" altLang="en-US" b="1" dirty="0"/>
                  <a:t>潜深度</a:t>
                </a:r>
                <a14:m>
                  <m:oMath xmlns:m="http://schemas.openxmlformats.org/officeDocument/2006/math">
                    <m:acc>
                      <m:accPr>
                        <m:chr m:val="̂"/>
                        <m:ctrlPr>
                          <a:rPr lang="zh-CN" altLang="en-US" b="1" i="1" smtClean="0">
                            <a:latin typeface="Cambria Math" panose="02040503050406030204" pitchFamily="18" charset="0"/>
                          </a:rPr>
                        </m:ctrlPr>
                      </m:acc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acc>
                  </m:oMath>
                </a14:m>
                <a:r>
                  <a:rPr lang="zh-CN" altLang="en-US" i="0" dirty="0">
                    <a:solidFill>
                      <a:srgbClr val="1A1A1A"/>
                    </a:solidFill>
                    <a:effectLst/>
                    <a:latin typeface="Segoe UI" panose="020B0502040204020203" pitchFamily="34" charset="0"/>
                  </a:rPr>
                  <a:t>，后通过以下公式计算损失</a:t>
                </a:r>
                <a:r>
                  <a:rPr lang="en-US" altLang="zh-CN" i="0" dirty="0">
                    <a:solidFill>
                      <a:srgbClr val="1A1A1A"/>
                    </a:solidFill>
                    <a:effectLst/>
                    <a:latin typeface="Segoe UI" panose="020B0502040204020203" pitchFamily="34" charset="0"/>
                  </a:rPr>
                  <a:t>: </a:t>
                </a:r>
              </a:p>
            </p:txBody>
          </p:sp>
        </mc:Choice>
        <mc:Fallback xmlns="">
          <p:sp>
            <p:nvSpPr>
              <p:cNvPr id="16" name="文本框 15">
                <a:extLst>
                  <a:ext uri="{FF2B5EF4-FFF2-40B4-BE49-F238E27FC236}">
                    <a16:creationId xmlns:a16="http://schemas.microsoft.com/office/drawing/2014/main" id="{3A9B49F5-28B3-B507-62C7-68A55F57C85D}"/>
                  </a:ext>
                </a:extLst>
              </p:cNvPr>
              <p:cNvSpPr txBox="1">
                <a:spLocks noRot="1" noChangeAspect="1" noMove="1" noResize="1" noEditPoints="1" noAdjustHandles="1" noChangeArrowheads="1" noChangeShapeType="1" noTextEdit="1"/>
              </p:cNvSpPr>
              <p:nvPr/>
            </p:nvSpPr>
            <p:spPr>
              <a:xfrm>
                <a:off x="6451599" y="3822907"/>
                <a:ext cx="5225143" cy="938077"/>
              </a:xfrm>
              <a:prstGeom prst="rect">
                <a:avLst/>
              </a:prstGeom>
              <a:blipFill>
                <a:blip r:embed="rId6"/>
                <a:stretch>
                  <a:fillRect l="-933" t="-1299" r="-1050" b="-9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C2967AB-81CC-FD5D-E6C2-85E1276BC767}"/>
                  </a:ext>
                </a:extLst>
              </p:cNvPr>
              <p:cNvSpPr txBox="1"/>
              <p:nvPr/>
            </p:nvSpPr>
            <p:spPr>
              <a:xfrm>
                <a:off x="7217883" y="4760984"/>
                <a:ext cx="3634520" cy="90935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𝐿</m:t>
                          </m:r>
                        </m:e>
                        <m:sub>
                          <m:r>
                            <a:rPr lang="en-US" altLang="zh-CN" sz="2000" b="0" i="1" smtClean="0">
                              <a:latin typeface="Cambria Math" panose="02040503050406030204" pitchFamily="18" charset="0"/>
                            </a:rPr>
                            <m:t>𝑝𝑖𝑥𝑒𝑙</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𝑇</m:t>
                              </m:r>
                            </m:den>
                          </m:f>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𝑖</m:t>
                              </m:r>
                            </m:sub>
                            <m:sup/>
                            <m:e>
                              <m:sSubSup>
                                <m:sSubSupPr>
                                  <m:ctrlPr>
                                    <a:rPr lang="en-US" altLang="zh-CN" sz="2000" b="0" i="1" smtClean="0">
                                      <a:latin typeface="Cambria Math" panose="02040503050406030204" pitchFamily="18" charset="0"/>
                                    </a:rPr>
                                  </m:ctrlPr>
                                </m:sSubSupPr>
                                <m:e>
                                  <m:r>
                                    <a:rPr lang="zh-CN" altLang="en-US" sz="2000" b="0" i="1" smtClean="0">
                                      <a:latin typeface="Cambria Math" panose="02040503050406030204" pitchFamily="18" charset="0"/>
                                    </a:rPr>
                                    <m:t>𝛿</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𝜆</m:t>
                                  </m:r>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𝑇</m:t>
                                      </m:r>
                                    </m:e>
                                    <m:sup>
                                      <m:r>
                                        <a:rPr lang="en-US" altLang="zh-CN" sz="2000" b="0" i="1" smtClean="0">
                                          <a:latin typeface="Cambria Math" panose="02040503050406030204" pitchFamily="18" charset="0"/>
                                        </a:rPr>
                                        <m:t>2</m:t>
                                      </m:r>
                                    </m:sup>
                                  </m:sSup>
                                </m:den>
                              </m:f>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𝑖</m:t>
                                      </m:r>
                                    </m:sub>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𝛿</m:t>
                                          </m:r>
                                        </m:e>
                                        <m:sub>
                                          <m:r>
                                            <a:rPr lang="en-US" altLang="zh-CN" sz="2000" i="1">
                                              <a:latin typeface="Cambria Math" panose="02040503050406030204" pitchFamily="18" charset="0"/>
                                            </a:rPr>
                                            <m:t>𝑖</m:t>
                                          </m:r>
                                        </m:sub>
                                      </m:sSub>
                                    </m:e>
                                  </m:nary>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e>
                          </m:nary>
                        </m:e>
                      </m:rad>
                    </m:oMath>
                  </m:oMathPara>
                </a14:m>
                <a:endParaRPr lang="zh-CN" altLang="en-US" sz="2000" dirty="0"/>
              </a:p>
            </p:txBody>
          </p:sp>
        </mc:Choice>
        <mc:Fallback xmlns="">
          <p:sp>
            <p:nvSpPr>
              <p:cNvPr id="17" name="文本框 16">
                <a:extLst>
                  <a:ext uri="{FF2B5EF4-FFF2-40B4-BE49-F238E27FC236}">
                    <a16:creationId xmlns:a16="http://schemas.microsoft.com/office/drawing/2014/main" id="{EC2967AB-81CC-FD5D-E6C2-85E1276BC767}"/>
                  </a:ext>
                </a:extLst>
              </p:cNvPr>
              <p:cNvSpPr txBox="1">
                <a:spLocks noRot="1" noChangeAspect="1" noMove="1" noResize="1" noEditPoints="1" noAdjustHandles="1" noChangeArrowheads="1" noChangeShapeType="1" noTextEdit="1"/>
              </p:cNvSpPr>
              <p:nvPr/>
            </p:nvSpPr>
            <p:spPr>
              <a:xfrm>
                <a:off x="7217883" y="4760984"/>
                <a:ext cx="3634520" cy="9093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486BCF3-D66C-97BB-0165-387BB00D8E3C}"/>
                  </a:ext>
                </a:extLst>
              </p:cNvPr>
              <p:cNvSpPr txBox="1"/>
              <p:nvPr/>
            </p:nvSpPr>
            <p:spPr>
              <a:xfrm>
                <a:off x="6451599" y="5725261"/>
                <a:ext cx="5225143" cy="661078"/>
              </a:xfrm>
              <a:prstGeom prst="rect">
                <a:avLst/>
              </a:prstGeom>
              <a:noFill/>
            </p:spPr>
            <p:txBody>
              <a:bodyPr wrap="square" rtlCol="0">
                <a:spAutoFit/>
              </a:bodyPr>
              <a:lstStyle/>
              <a:p>
                <a:pPr algn="just">
                  <a:buNone/>
                </a:pPr>
                <a:r>
                  <a:rPr lang="zh-CN" altLang="en-US" dirty="0">
                    <a:solidFill>
                      <a:srgbClr val="1A1A1A"/>
                    </a:solidFill>
                    <a:latin typeface="Segoe UI" panose="020B0502040204020203" pitchFamily="34" charset="0"/>
                  </a:rPr>
                  <a:t>其中</a:t>
                </a:r>
                <a14:m>
                  <m:oMath xmlns:m="http://schemas.openxmlformats.org/officeDocument/2006/math">
                    <m:sSub>
                      <m:sSubPr>
                        <m:ctrlPr>
                          <a:rPr lang="en-US" altLang="zh-CN" sz="1800" i="1" smtClean="0">
                            <a:latin typeface="Cambria Math" panose="02040503050406030204" pitchFamily="18" charset="0"/>
                          </a:rPr>
                        </m:ctrlPr>
                      </m:sSubPr>
                      <m:e>
                        <m:r>
                          <a:rPr lang="zh-CN" altLang="en-US" sz="1800" i="1">
                            <a:latin typeface="Cambria Math" panose="02040503050406030204" pitchFamily="18" charset="0"/>
                          </a:rPr>
                          <m:t>𝛿</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acc>
                      <m:accPr>
                        <m:chr m:val="̂"/>
                        <m:ctrlPr>
                          <a:rPr lang="zh-CN" altLang="en-US" b="1" i="1">
                            <a:solidFill>
                              <a:srgbClr val="1A1A1A"/>
                            </a:solidFill>
                            <a:latin typeface="Cambria Math" panose="02040503050406030204" pitchFamily="18" charset="0"/>
                          </a:rPr>
                        </m:ctrlPr>
                      </m:accPr>
                      <m:e>
                        <m:r>
                          <a:rPr lang="en-US" altLang="zh-CN" b="1" i="1">
                            <a:solidFill>
                              <a:srgbClr val="1A1A1A"/>
                            </a:solidFill>
                            <a:latin typeface="Cambria Math" panose="02040503050406030204" pitchFamily="18" charset="0"/>
                          </a:rPr>
                          <m:t>𝒅𝒆</m:t>
                        </m:r>
                      </m:e>
                    </m:acc>
                    <m:r>
                      <a:rPr lang="en-US" altLang="zh-CN" b="1" i="1" smtClean="0">
                        <a:solidFill>
                          <a:srgbClr val="1A1A1A"/>
                        </a:solidFill>
                        <a:latin typeface="Cambria Math" panose="02040503050406030204" pitchFamily="18" charset="0"/>
                      </a:rPr>
                      <m:t>−</m:t>
                    </m:r>
                    <m:r>
                      <a:rPr lang="en-US" altLang="zh-CN" i="1">
                        <a:latin typeface="Cambria Math" panose="02040503050406030204" pitchFamily="18" charset="0"/>
                      </a:rPr>
                      <m:t>𝑑𝑒</m:t>
                    </m:r>
                  </m:oMath>
                </a14:m>
                <a:r>
                  <a:rPr lang="zh-CN" altLang="en-US" i="0" dirty="0">
                    <a:solidFill>
                      <a:srgbClr val="1A1A1A"/>
                    </a:solidFill>
                    <a:effectLst/>
                    <a:latin typeface="Segoe UI" panose="020B0502040204020203" pitchFamily="34" charset="0"/>
                  </a:rPr>
                  <a:t>，计算像素级的损失</a:t>
                </a:r>
                <a:r>
                  <a:rPr lang="en-US" altLang="zh-CN" i="0" dirty="0">
                    <a:solidFill>
                      <a:srgbClr val="1A1A1A"/>
                    </a:solidFill>
                    <a:effectLst/>
                    <a:latin typeface="Segoe UI" panose="020B0502040204020203" pitchFamily="34" charset="0"/>
                  </a:rPr>
                  <a:t>;</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𝜆</m:t>
                    </m:r>
                  </m:oMath>
                </a14:m>
                <a:r>
                  <a:rPr lang="zh-CN" altLang="en-US" i="0" dirty="0">
                    <a:solidFill>
                      <a:srgbClr val="1A1A1A"/>
                    </a:solidFill>
                    <a:effectLst/>
                    <a:latin typeface="Segoe UI" panose="020B0502040204020203" pitchFamily="34" charset="0"/>
                  </a:rPr>
                  <a:t>设定为</a:t>
                </a:r>
                <a:r>
                  <a:rPr lang="en-US" altLang="zh-CN" i="0" dirty="0">
                    <a:solidFill>
                      <a:srgbClr val="1A1A1A"/>
                    </a:solidFill>
                    <a:effectLst/>
                    <a:latin typeface="Segoe UI" panose="020B0502040204020203" pitchFamily="34" charset="0"/>
                  </a:rPr>
                  <a:t>0.85, T</a:t>
                </a:r>
                <a:r>
                  <a:rPr lang="zh-CN" altLang="en-US" dirty="0">
                    <a:solidFill>
                      <a:srgbClr val="1A1A1A"/>
                    </a:solidFill>
                    <a:latin typeface="Segoe UI" panose="020B0502040204020203" pitchFamily="34" charset="0"/>
                  </a:rPr>
                  <a:t>是通过</a:t>
                </a:r>
                <a:r>
                  <a:rPr lang="en-US" altLang="zh-CN" i="1" dirty="0">
                    <a:solidFill>
                      <a:srgbClr val="1A1A1A"/>
                    </a:solidFill>
                    <a:latin typeface="Segoe UI" panose="020B0502040204020203" pitchFamily="34" charset="0"/>
                  </a:rPr>
                  <a:t>Valid Mask</a:t>
                </a:r>
                <a:r>
                  <a:rPr lang="zh-CN" altLang="en-US" dirty="0">
                    <a:solidFill>
                      <a:srgbClr val="1A1A1A"/>
                    </a:solidFill>
                    <a:latin typeface="Segoe UI" panose="020B0502040204020203" pitchFamily="34" charset="0"/>
                  </a:rPr>
                  <a:t>筛选出的有效像素总数</a:t>
                </a:r>
                <a:r>
                  <a:rPr lang="en-US" altLang="zh-CN" dirty="0">
                    <a:solidFill>
                      <a:srgbClr val="1A1A1A"/>
                    </a:solidFill>
                    <a:latin typeface="Segoe UI" panose="020B0502040204020203" pitchFamily="34" charset="0"/>
                  </a:rPr>
                  <a:t>. </a:t>
                </a:r>
                <a:endParaRPr lang="en-US" altLang="zh-CN" dirty="0">
                  <a:solidFill>
                    <a:srgbClr val="1A1A1A"/>
                  </a:solidFill>
                  <a:effectLst/>
                  <a:latin typeface="Segoe UI" panose="020B0502040204020203" pitchFamily="34" charset="0"/>
                </a:endParaRPr>
              </a:p>
            </p:txBody>
          </p:sp>
        </mc:Choice>
        <mc:Fallback xmlns="">
          <p:sp>
            <p:nvSpPr>
              <p:cNvPr id="18" name="文本框 17">
                <a:extLst>
                  <a:ext uri="{FF2B5EF4-FFF2-40B4-BE49-F238E27FC236}">
                    <a16:creationId xmlns:a16="http://schemas.microsoft.com/office/drawing/2014/main" id="{4486BCF3-D66C-97BB-0165-387BB00D8E3C}"/>
                  </a:ext>
                </a:extLst>
              </p:cNvPr>
              <p:cNvSpPr txBox="1">
                <a:spLocks noRot="1" noChangeAspect="1" noMove="1" noResize="1" noEditPoints="1" noAdjustHandles="1" noChangeArrowheads="1" noChangeShapeType="1" noTextEdit="1"/>
              </p:cNvSpPr>
              <p:nvPr/>
            </p:nvSpPr>
            <p:spPr>
              <a:xfrm>
                <a:off x="6451599" y="5725261"/>
                <a:ext cx="5225143" cy="661078"/>
              </a:xfrm>
              <a:prstGeom prst="rect">
                <a:avLst/>
              </a:prstGeom>
              <a:blipFill>
                <a:blip r:embed="rId8"/>
                <a:stretch>
                  <a:fillRect l="-933" t="-2752" r="-1050" b="-13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113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F332-A73E-CBBB-BA3B-949600B2AA8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81B4844-CFA1-4597-9DB9-E3E05623E738}"/>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45E5ED5B-5AA6-32DD-D374-AEAE57D2AC87}"/>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1727447E-44E0-9906-6976-6E6687259F90}"/>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93A2F60D-688C-9D8A-3A34-D864F1A4C0D2}"/>
              </a:ext>
            </a:extLst>
          </p:cNvPr>
          <p:cNvSpPr>
            <a:spLocks noGrp="1"/>
          </p:cNvSpPr>
          <p:nvPr>
            <p:ph type="sldNum" sz="quarter" idx="12"/>
          </p:nvPr>
        </p:nvSpPr>
        <p:spPr/>
        <p:txBody>
          <a:bodyPr/>
          <a:lstStyle/>
          <a:p>
            <a:fld id="{FBA2AAD9-678A-444D-9C91-F71F6204EDF4}" type="slidenum">
              <a:rPr lang="zh-CN" altLang="en-US" smtClean="0"/>
              <a:t>15</a:t>
            </a:fld>
            <a:endParaRPr lang="zh-CN" altLang="en-US"/>
          </a:p>
        </p:txBody>
      </p:sp>
      <p:pic>
        <p:nvPicPr>
          <p:cNvPr id="6" name="图片 5">
            <a:extLst>
              <a:ext uri="{FF2B5EF4-FFF2-40B4-BE49-F238E27FC236}">
                <a16:creationId xmlns:a16="http://schemas.microsoft.com/office/drawing/2014/main" id="{237107C3-CEDB-5BFE-8A51-F98BB1E11A99}"/>
              </a:ext>
            </a:extLst>
          </p:cNvPr>
          <p:cNvPicPr>
            <a:picLocks noChangeAspect="1"/>
          </p:cNvPicPr>
          <p:nvPr/>
        </p:nvPicPr>
        <p:blipFill>
          <a:blip r:embed="rId2"/>
          <a:srcRect l="37798" r="2451"/>
          <a:stretch/>
        </p:blipFill>
        <p:spPr>
          <a:xfrm>
            <a:off x="0" y="2276754"/>
            <a:ext cx="6096000" cy="2564114"/>
          </a:xfrm>
          <a:prstGeom prst="rect">
            <a:avLst/>
          </a:prstGeom>
        </p:spPr>
      </p:pic>
      <p:sp>
        <p:nvSpPr>
          <p:cNvPr id="9" name="文本框 8">
            <a:extLst>
              <a:ext uri="{FF2B5EF4-FFF2-40B4-BE49-F238E27FC236}">
                <a16:creationId xmlns:a16="http://schemas.microsoft.com/office/drawing/2014/main" id="{9976DF7B-A716-0022-198D-74814626553C}"/>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Robin Rombach High-resolution image synthesis with latent diffusion models. (CVPR 2022)</a:t>
            </a:r>
            <a:endParaRPr lang="zh-CN" altLang="en-US" sz="1200" dirty="0">
              <a:solidFill>
                <a:schemeClr val="tx1">
                  <a:tint val="75000"/>
                </a:schemeClr>
              </a:solidFill>
            </a:endParaRPr>
          </a:p>
        </p:txBody>
      </p:sp>
      <p:sp>
        <p:nvSpPr>
          <p:cNvPr id="11" name="文本框 10">
            <a:extLst>
              <a:ext uri="{FF2B5EF4-FFF2-40B4-BE49-F238E27FC236}">
                <a16:creationId xmlns:a16="http://schemas.microsoft.com/office/drawing/2014/main" id="{5F9FB1B0-C078-9FBF-3D39-A77D5F96268A}"/>
              </a:ext>
            </a:extLst>
          </p:cNvPr>
          <p:cNvSpPr txBox="1"/>
          <p:nvPr/>
        </p:nvSpPr>
        <p:spPr>
          <a:xfrm>
            <a:off x="6451600" y="2092088"/>
            <a:ext cx="5167086" cy="369332"/>
          </a:xfrm>
          <a:prstGeom prst="rect">
            <a:avLst/>
          </a:prstGeom>
          <a:noFill/>
        </p:spPr>
        <p:txBody>
          <a:bodyPr wrap="square" rtlCol="0">
            <a:spAutoFit/>
          </a:bodyPr>
          <a:lstStyle/>
          <a:p>
            <a:pPr algn="just">
              <a:buNone/>
            </a:pPr>
            <a:r>
              <a:rPr lang="zh-CN" altLang="en-US" dirty="0"/>
              <a:t>在潜空间内部也会进行一个损失函数的计算：</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635DDE6-2873-A24C-E5AD-31A5DEB2B84A}"/>
                  </a:ext>
                </a:extLst>
              </p:cNvPr>
              <p:cNvSpPr txBox="1"/>
              <p:nvPr/>
            </p:nvSpPr>
            <p:spPr>
              <a:xfrm>
                <a:off x="6451600" y="2490810"/>
                <a:ext cx="5167086" cy="646331"/>
              </a:xfrm>
              <a:prstGeom prst="rect">
                <a:avLst/>
              </a:prstGeom>
              <a:noFill/>
            </p:spPr>
            <p:txBody>
              <a:bodyPr wrap="square" rtlCol="0">
                <a:spAutoFit/>
              </a:bodyPr>
              <a:lstStyle/>
              <a:p>
                <a:pPr algn="just"/>
                <a:r>
                  <a:rPr lang="zh-CN" altLang="en-US" dirty="0"/>
                  <a:t>由</a:t>
                </a:r>
                <a:r>
                  <a:rPr lang="en-US" altLang="zh-CN" dirty="0"/>
                  <a:t>GT</a:t>
                </a:r>
                <a:r>
                  <a:rPr lang="zh-CN" altLang="en-US" dirty="0"/>
                  <a:t>编码的</a:t>
                </a:r>
                <a:r>
                  <a:rPr lang="zh-CN" altLang="en-US" b="1" dirty="0"/>
                  <a:t>潜深度</a:t>
                </a:r>
                <a14:m>
                  <m:oMath xmlns:m="http://schemas.openxmlformats.org/officeDocument/2006/math">
                    <m:acc>
                      <m:accPr>
                        <m:chr m:val="̂"/>
                        <m:ctrlPr>
                          <a:rPr lang="zh-CN" altLang="en-US" b="1" i="1" smtClean="0">
                            <a:latin typeface="Cambria Math" panose="02040503050406030204" pitchFamily="18" charset="0"/>
                          </a:rPr>
                        </m:ctrlPr>
                      </m:acc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e>
                    </m:acc>
                  </m:oMath>
                </a14:m>
                <a:r>
                  <a:rPr lang="zh-CN" altLang="en-US" dirty="0"/>
                  <a:t>会同降噪得来的</a:t>
                </a:r>
                <a:r>
                  <a:rPr lang="zh-CN" altLang="en-US" b="1" dirty="0"/>
                  <a:t>深度图</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oMath>
                </a14:m>
                <a:r>
                  <a:rPr lang="zh-CN" altLang="en-US" dirty="0"/>
                  <a:t>进行一个</a:t>
                </a:r>
                <a:r>
                  <a:rPr lang="en-US" altLang="zh-CN" dirty="0"/>
                  <a:t>L2</a:t>
                </a:r>
                <a:r>
                  <a:rPr lang="zh-CN" altLang="en-US" dirty="0"/>
                  <a:t>损失计算，公式如下：</a:t>
                </a:r>
              </a:p>
            </p:txBody>
          </p:sp>
        </mc:Choice>
        <mc:Fallback xmlns="">
          <p:sp>
            <p:nvSpPr>
              <p:cNvPr id="12" name="文本框 11">
                <a:extLst>
                  <a:ext uri="{FF2B5EF4-FFF2-40B4-BE49-F238E27FC236}">
                    <a16:creationId xmlns:a16="http://schemas.microsoft.com/office/drawing/2014/main" id="{0635DDE6-2873-A24C-E5AD-31A5DEB2B84A}"/>
                  </a:ext>
                </a:extLst>
              </p:cNvPr>
              <p:cNvSpPr txBox="1">
                <a:spLocks noRot="1" noChangeAspect="1" noMove="1" noResize="1" noEditPoints="1" noAdjustHandles="1" noChangeArrowheads="1" noChangeShapeType="1" noTextEdit="1"/>
              </p:cNvSpPr>
              <p:nvPr/>
            </p:nvSpPr>
            <p:spPr>
              <a:xfrm>
                <a:off x="6451600" y="2490810"/>
                <a:ext cx="5167086" cy="646331"/>
              </a:xfrm>
              <a:prstGeom prst="rect">
                <a:avLst/>
              </a:prstGeom>
              <a:blipFill>
                <a:blip r:embed="rId3"/>
                <a:stretch>
                  <a:fillRect l="-943" t="-5660" r="-943"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4D97D8-0AC3-7F25-89D5-1EA7AD03CF03}"/>
                  </a:ext>
                </a:extLst>
              </p:cNvPr>
              <p:cNvSpPr txBox="1"/>
              <p:nvPr/>
            </p:nvSpPr>
            <p:spPr>
              <a:xfrm>
                <a:off x="7167869" y="3133232"/>
                <a:ext cx="2633991"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𝐿</m:t>
                          </m:r>
                        </m:e>
                        <m:sub>
                          <m:r>
                            <a:rPr lang="en-US" altLang="zh-CN" sz="2200" b="0" i="1" smtClean="0">
                              <a:latin typeface="Cambria Math" panose="02040503050406030204" pitchFamily="18" charset="0"/>
                            </a:rPr>
                            <m:t>𝑙𝑎𝑡𝑒𝑛𝑡</m:t>
                          </m:r>
                        </m:sub>
                      </m:sSub>
                      <m:r>
                        <a:rPr lang="en-US" altLang="zh-CN" sz="2200" b="0" i="1" smtClean="0">
                          <a:latin typeface="Cambria Math" panose="02040503050406030204" pitchFamily="18" charset="0"/>
                        </a:rPr>
                        <m:t>=</m:t>
                      </m:r>
                      <m:sSup>
                        <m:sSupPr>
                          <m:ctrlPr>
                            <a:rPr lang="en-US" altLang="zh-CN" sz="2200" b="0" i="1" smtClean="0">
                              <a:latin typeface="Cambria Math" panose="02040503050406030204" pitchFamily="18" charset="0"/>
                            </a:rPr>
                          </m:ctrlPr>
                        </m:sSupPr>
                        <m:e>
                          <m:d>
                            <m:dPr>
                              <m:begChr m:val="‖"/>
                              <m:endChr m:val="‖"/>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0</m:t>
                                  </m:r>
                                </m:sub>
                              </m:sSub>
                              <m:r>
                                <a:rPr lang="en-US" altLang="zh-CN" sz="2200" b="0" i="1" smtClean="0">
                                  <a:latin typeface="Cambria Math" panose="02040503050406030204" pitchFamily="18" charset="0"/>
                                </a:rPr>
                                <m:t>−</m:t>
                              </m:r>
                              <m:acc>
                                <m:accPr>
                                  <m:chr m:val="̂"/>
                                  <m:ctrlPr>
                                    <a:rPr lang="en-US" altLang="zh-CN" sz="2200" b="0" i="1" smtClean="0">
                                      <a:latin typeface="Cambria Math" panose="02040503050406030204" pitchFamily="18" charset="0"/>
                                    </a:rPr>
                                  </m:ctrlPr>
                                </m:acc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0</m:t>
                                      </m:r>
                                    </m:sub>
                                  </m:sSub>
                                </m:e>
                              </m:acc>
                            </m:e>
                          </m:d>
                        </m:e>
                        <m:sup>
                          <m:r>
                            <a:rPr lang="en-US" altLang="zh-CN" sz="2200" b="0" i="1" smtClean="0">
                              <a:latin typeface="Cambria Math" panose="02040503050406030204" pitchFamily="18" charset="0"/>
                            </a:rPr>
                            <m:t>2</m:t>
                          </m:r>
                        </m:sup>
                      </m:sSup>
                    </m:oMath>
                  </m:oMathPara>
                </a14:m>
                <a:endParaRPr lang="zh-CN" altLang="en-US" sz="2200" dirty="0"/>
              </a:p>
            </p:txBody>
          </p:sp>
        </mc:Choice>
        <mc:Fallback xmlns="">
          <p:sp>
            <p:nvSpPr>
              <p:cNvPr id="7" name="文本框 6">
                <a:extLst>
                  <a:ext uri="{FF2B5EF4-FFF2-40B4-BE49-F238E27FC236}">
                    <a16:creationId xmlns:a16="http://schemas.microsoft.com/office/drawing/2014/main" id="{D74D97D8-0AC3-7F25-89D5-1EA7AD03CF03}"/>
                  </a:ext>
                </a:extLst>
              </p:cNvPr>
              <p:cNvSpPr txBox="1">
                <a:spLocks noRot="1" noChangeAspect="1" noMove="1" noResize="1" noEditPoints="1" noAdjustHandles="1" noChangeArrowheads="1" noChangeShapeType="1" noTextEdit="1"/>
              </p:cNvSpPr>
              <p:nvPr/>
            </p:nvSpPr>
            <p:spPr>
              <a:xfrm>
                <a:off x="7167869" y="3133232"/>
                <a:ext cx="2633991" cy="338554"/>
              </a:xfrm>
              <a:prstGeom prst="rect">
                <a:avLst/>
              </a:prstGeom>
              <a:blipFill>
                <a:blip r:embed="rId4"/>
                <a:stretch>
                  <a:fillRect l="-463" t="-23214" r="-21065"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E0B1246-5332-AF48-CD77-CE760923221E}"/>
                  </a:ext>
                </a:extLst>
              </p:cNvPr>
              <p:cNvSpPr txBox="1"/>
              <p:nvPr/>
            </p:nvSpPr>
            <p:spPr>
              <a:xfrm>
                <a:off x="6803250" y="4107277"/>
                <a:ext cx="4268156" cy="364652"/>
              </a:xfrm>
              <a:prstGeom prst="rect">
                <a:avLst/>
              </a:prstGeom>
              <a:noFill/>
            </p:spPr>
            <p:txBody>
              <a:bodyPr wrap="none" lIns="0" tIns="0" rIns="0" bIns="0" rtlCol="0">
                <a:spAutoFit/>
              </a:bodyPr>
              <a:lstStyle/>
              <a:p>
                <a14:m>
                  <m:oMath xmlns:m="http://schemas.openxmlformats.org/officeDocument/2006/math">
                    <m:r>
                      <a:rPr lang="en-US" altLang="zh-CN" sz="2200" b="0" i="1" smtClean="0">
                        <a:latin typeface="Cambria Math" panose="02040503050406030204" pitchFamily="18" charset="0"/>
                      </a:rPr>
                      <m:t>𝐿</m:t>
                    </m:r>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zh-CN" altLang="en-US" sz="2200" b="0" i="1" smtClean="0">
                            <a:latin typeface="Cambria Math" panose="02040503050406030204" pitchFamily="18" charset="0"/>
                          </a:rPr>
                          <m:t>𝜆</m:t>
                        </m:r>
                      </m:e>
                      <m:sub>
                        <m:r>
                          <a:rPr lang="en-US" altLang="zh-CN" sz="2200" b="0" i="1" smtClean="0">
                            <a:latin typeface="Cambria Math" panose="02040503050406030204" pitchFamily="18" charset="0"/>
                          </a:rPr>
                          <m:t>1</m:t>
                        </m:r>
                      </m:sub>
                    </m:sSub>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𝐿</m:t>
                        </m:r>
                      </m:e>
                      <m:sub>
                        <m:r>
                          <a:rPr lang="en-US" altLang="zh-CN" sz="2200" b="0" i="1" smtClean="0">
                            <a:latin typeface="Cambria Math" panose="02040503050406030204" pitchFamily="18" charset="0"/>
                          </a:rPr>
                          <m:t>𝑑𝑑𝑖𝑚</m:t>
                        </m:r>
                      </m:sub>
                    </m:sSub>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𝜆</m:t>
                        </m:r>
                      </m:e>
                      <m:sub>
                        <m:r>
                          <a:rPr lang="en-US" altLang="zh-CN" sz="2200" b="0" i="1" smtClean="0">
                            <a:latin typeface="Cambria Math" panose="02040503050406030204" pitchFamily="18" charset="0"/>
                          </a:rPr>
                          <m:t>2</m:t>
                        </m:r>
                      </m:sub>
                    </m:sSub>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𝐿</m:t>
                        </m:r>
                      </m:e>
                      <m:sub>
                        <m:r>
                          <a:rPr lang="en-US" altLang="zh-CN" sz="2200" b="0" i="1" smtClean="0">
                            <a:latin typeface="Cambria Math" panose="02040503050406030204" pitchFamily="18" charset="0"/>
                          </a:rPr>
                          <m:t>𝑝𝑖𝑥𝑒𝑙</m:t>
                        </m:r>
                      </m:sub>
                    </m:sSub>
                    <m:r>
                      <a:rPr lang="en-US" altLang="zh-CN" sz="2200" i="1">
                        <a:latin typeface="Cambria Math" panose="02040503050406030204" pitchFamily="18" charset="0"/>
                      </a:rPr>
                      <m:t>+</m:t>
                    </m:r>
                  </m:oMath>
                </a14:m>
                <a:r>
                  <a:rPr lang="en-US" altLang="zh-CN" sz="2200" dirty="0"/>
                  <a:t> </a:t>
                </a:r>
                <a14:m>
                  <m:oMath xmlns:m="http://schemas.openxmlformats.org/officeDocument/2006/math">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𝜆</m:t>
                        </m:r>
                      </m:e>
                      <m:sub>
                        <m:r>
                          <a:rPr lang="en-US" altLang="zh-CN" sz="2200" b="0" i="1" smtClean="0">
                            <a:latin typeface="Cambria Math" panose="02040503050406030204" pitchFamily="18" charset="0"/>
                          </a:rPr>
                          <m:t>3</m:t>
                        </m:r>
                      </m:sub>
                    </m:sSub>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𝐿</m:t>
                        </m:r>
                      </m:e>
                      <m:sub>
                        <m:r>
                          <a:rPr lang="en-US" altLang="zh-CN" sz="2200" b="0" i="1" smtClean="0">
                            <a:latin typeface="Cambria Math" panose="02040503050406030204" pitchFamily="18" charset="0"/>
                          </a:rPr>
                          <m:t>𝑙𝑎𝑡𝑒𝑛𝑡</m:t>
                        </m:r>
                      </m:sub>
                    </m:sSub>
                  </m:oMath>
                </a14:m>
                <a:endParaRPr lang="zh-CN" altLang="en-US" sz="2200" dirty="0"/>
              </a:p>
            </p:txBody>
          </p:sp>
        </mc:Choice>
        <mc:Fallback xmlns="">
          <p:sp>
            <p:nvSpPr>
              <p:cNvPr id="10" name="文本框 9">
                <a:extLst>
                  <a:ext uri="{FF2B5EF4-FFF2-40B4-BE49-F238E27FC236}">
                    <a16:creationId xmlns:a16="http://schemas.microsoft.com/office/drawing/2014/main" id="{BE0B1246-5332-AF48-CD77-CE760923221E}"/>
                  </a:ext>
                </a:extLst>
              </p:cNvPr>
              <p:cNvSpPr txBox="1">
                <a:spLocks noRot="1" noChangeAspect="1" noMove="1" noResize="1" noEditPoints="1" noAdjustHandles="1" noChangeArrowheads="1" noChangeShapeType="1" noTextEdit="1"/>
              </p:cNvSpPr>
              <p:nvPr/>
            </p:nvSpPr>
            <p:spPr>
              <a:xfrm>
                <a:off x="6803250" y="4107277"/>
                <a:ext cx="4268156" cy="364652"/>
              </a:xfrm>
              <a:prstGeom prst="rect">
                <a:avLst/>
              </a:prstGeom>
              <a:blipFill>
                <a:blip r:embed="rId5"/>
                <a:stretch>
                  <a:fillRect l="-2286" b="-23333"/>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FE5DA61-7E90-B54F-4B8D-FEE3FBB82207}"/>
              </a:ext>
            </a:extLst>
          </p:cNvPr>
          <p:cNvSpPr txBox="1"/>
          <p:nvPr/>
        </p:nvSpPr>
        <p:spPr>
          <a:xfrm>
            <a:off x="6451600" y="3613666"/>
            <a:ext cx="5167086" cy="369332"/>
          </a:xfrm>
          <a:prstGeom prst="rect">
            <a:avLst/>
          </a:prstGeom>
          <a:noFill/>
        </p:spPr>
        <p:txBody>
          <a:bodyPr wrap="square" rtlCol="0">
            <a:spAutoFit/>
          </a:bodyPr>
          <a:lstStyle/>
          <a:p>
            <a:pPr algn="just"/>
            <a:r>
              <a:rPr lang="zh-CN" altLang="en-US" dirty="0"/>
              <a:t>最终整体的损失计算公式为：</a:t>
            </a:r>
          </a:p>
        </p:txBody>
      </p:sp>
    </p:spTree>
    <p:extLst>
      <p:ext uri="{BB962C8B-B14F-4D97-AF65-F5344CB8AC3E}">
        <p14:creationId xmlns:p14="http://schemas.microsoft.com/office/powerpoint/2010/main" val="55472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6A792-181B-90DE-9D88-DB0ADAFECED6}"/>
              </a:ext>
            </a:extLst>
          </p:cNvPr>
          <p:cNvSpPr>
            <a:spLocks noGrp="1"/>
          </p:cNvSpPr>
          <p:nvPr>
            <p:ph type="title"/>
          </p:nvPr>
        </p:nvSpPr>
        <p:spPr/>
        <p:txBody>
          <a:bodyPr/>
          <a:lstStyle/>
          <a:p>
            <a:r>
              <a:rPr lang="en-US" altLang="zh-CN" dirty="0"/>
              <a:t>The End</a:t>
            </a:r>
            <a:endParaRPr lang="zh-CN" altLang="en-US" dirty="0"/>
          </a:p>
        </p:txBody>
      </p:sp>
      <p:sp>
        <p:nvSpPr>
          <p:cNvPr id="13" name="文本框 12">
            <a:extLst>
              <a:ext uri="{FF2B5EF4-FFF2-40B4-BE49-F238E27FC236}">
                <a16:creationId xmlns:a16="http://schemas.microsoft.com/office/drawing/2014/main" id="{B7A06879-7655-B9ED-94D2-8954C6AF4A08}"/>
              </a:ext>
            </a:extLst>
          </p:cNvPr>
          <p:cNvSpPr txBox="1"/>
          <p:nvPr/>
        </p:nvSpPr>
        <p:spPr>
          <a:xfrm>
            <a:off x="849085" y="1446265"/>
            <a:ext cx="11248572" cy="3416320"/>
          </a:xfrm>
          <a:prstGeom prst="rect">
            <a:avLst/>
          </a:prstGeom>
          <a:noFill/>
        </p:spPr>
        <p:txBody>
          <a:bodyPr wrap="square" rtlCol="0">
            <a:spAutoFit/>
          </a:bodyPr>
          <a:lstStyle/>
          <a:p>
            <a:pPr marL="400050" indent="-400050" algn="just">
              <a:buFont typeface="+mj-lt"/>
              <a:buAutoNum type="romanUcPeriod"/>
            </a:pPr>
            <a:r>
              <a:rPr lang="it-IT" altLang="zh-CN" spc="-10" dirty="0">
                <a:latin typeface="Times New Roman" panose="02020603050405020304" pitchFamily="18" charset="0"/>
                <a:cs typeface="Times New Roman" panose="02020603050405020304" pitchFamily="18" charset="0"/>
              </a:rPr>
              <a:t>Ho J, Jain A, Abbeel P. Denoising diffusion probabilistic models. NeuraIPS, 2020.</a:t>
            </a:r>
          </a:p>
          <a:p>
            <a:pPr marL="400050" indent="-400050" algn="just">
              <a:buFont typeface="+mj-lt"/>
              <a:buAutoNum type="romanUcPeriod"/>
            </a:pPr>
            <a:r>
              <a:rPr lang="en-US" altLang="zh-CN" spc="-10" dirty="0">
                <a:latin typeface="Times New Roman" panose="02020603050405020304" pitchFamily="18" charset="0"/>
                <a:cs typeface="Times New Roman" panose="02020603050405020304" pitchFamily="18" charset="0"/>
              </a:rPr>
              <a:t>Duan Y, Guo X, Zhu Z. </a:t>
            </a:r>
            <a:r>
              <a:rPr lang="en-US" altLang="zh-CN" spc="-10" dirty="0" err="1">
                <a:latin typeface="Times New Roman" panose="02020603050405020304" pitchFamily="18" charset="0"/>
                <a:cs typeface="Times New Roman" panose="02020603050405020304" pitchFamily="18" charset="0"/>
              </a:rPr>
              <a:t>Diffusiondepth</a:t>
            </a:r>
            <a:r>
              <a:rPr lang="en-US" altLang="zh-CN" spc="-10" dirty="0">
                <a:latin typeface="Times New Roman" panose="02020603050405020304" pitchFamily="18" charset="0"/>
                <a:cs typeface="Times New Roman" panose="02020603050405020304" pitchFamily="18" charset="0"/>
              </a:rPr>
              <a:t>: Diffusion denoising approach for monocular depth estimation[C]//European Conference on Computer Vision, 2024</a:t>
            </a:r>
          </a:p>
          <a:p>
            <a:pPr marL="400050" indent="-400050">
              <a:buFont typeface="+mj-lt"/>
              <a:buAutoNum type="romanUcPeriod"/>
            </a:pPr>
            <a:r>
              <a:rPr lang="en-US" altLang="zh-CN" spc="-10" dirty="0">
                <a:latin typeface="Times New Roman" panose="02020603050405020304" pitchFamily="18" charset="0"/>
                <a:cs typeface="Times New Roman" panose="02020603050405020304" pitchFamily="18" charset="0"/>
              </a:rPr>
              <a:t>Liu, Ze, et al. "Swin transformer: Hierarchical vision transformer using shifted windows." Proceedings of the IEEE/CVF international conference on computer vision. 2021.</a:t>
            </a:r>
          </a:p>
          <a:p>
            <a:pPr marL="400050" indent="-400050">
              <a:buFont typeface="+mj-lt"/>
              <a:buAutoNum type="romanUcPeriod"/>
            </a:pPr>
            <a:r>
              <a:rPr lang="en-US" altLang="zh-CN" spc="-10" dirty="0">
                <a:latin typeface="Times New Roman" panose="02020603050405020304" pitchFamily="18" charset="0"/>
                <a:cs typeface="Times New Roman" panose="02020603050405020304" pitchFamily="18" charset="0"/>
              </a:rPr>
              <a:t>Luo C. Understanding diffusion models: A unified perspective[J]. </a:t>
            </a:r>
            <a:r>
              <a:rPr lang="en-US" altLang="zh-CN" spc="-10" dirty="0" err="1">
                <a:latin typeface="Times New Roman" panose="02020603050405020304" pitchFamily="18" charset="0"/>
                <a:cs typeface="Times New Roman" panose="02020603050405020304" pitchFamily="18" charset="0"/>
              </a:rPr>
              <a:t>arXiv</a:t>
            </a:r>
            <a:r>
              <a:rPr lang="en-US" altLang="zh-CN" spc="-10" dirty="0">
                <a:latin typeface="Times New Roman" panose="02020603050405020304" pitchFamily="18" charset="0"/>
                <a:cs typeface="Times New Roman" panose="02020603050405020304" pitchFamily="18" charset="0"/>
              </a:rPr>
              <a:t> preprint arXiv:2208.11970, 2022.</a:t>
            </a:r>
          </a:p>
          <a:p>
            <a:pPr marL="400050" indent="-400050">
              <a:buFont typeface="+mj-lt"/>
              <a:buAutoNum type="romanUcPeriod"/>
            </a:pPr>
            <a:r>
              <a:rPr lang="en-US" altLang="zh-CN" spc="-10" dirty="0">
                <a:latin typeface="Times New Roman" panose="02020603050405020304" pitchFamily="18" charset="0"/>
                <a:cs typeface="Times New Roman" panose="02020603050405020304" pitchFamily="18" charset="0"/>
              </a:rPr>
              <a:t>I Bet no one would check this information. By Haruko386</a:t>
            </a:r>
          </a:p>
          <a:p>
            <a:pPr marL="400050" indent="-400050">
              <a:buFont typeface="+mj-lt"/>
              <a:buAutoNum type="romanUcPeriod"/>
            </a:pPr>
            <a:r>
              <a:rPr lang="en-US" altLang="zh-CN" spc="-10" dirty="0">
                <a:latin typeface="Times New Roman" panose="02020603050405020304" pitchFamily="18" charset="0"/>
                <a:cs typeface="Times New Roman" panose="02020603050405020304" pitchFamily="18" charset="0"/>
              </a:rPr>
              <a:t>Ze Liu, Yutong Lin, Swin transformer: Hierarchical vision transformer using shifted windows. In Proceedings of the IEEE/CVF International Conference on Computer Vision (ICCV)</a:t>
            </a:r>
          </a:p>
          <a:p>
            <a:pPr marL="400050" indent="-400050">
              <a:buFont typeface="+mj-lt"/>
              <a:buAutoNum type="romanUcPeriod"/>
            </a:pPr>
            <a:r>
              <a:rPr lang="en-US" altLang="zh-CN" spc="-10" dirty="0" err="1">
                <a:latin typeface="Times New Roman" panose="02020603050405020304" pitchFamily="18" charset="0"/>
                <a:cs typeface="Times New Roman" panose="02020603050405020304" pitchFamily="18" charset="0"/>
              </a:rPr>
              <a:t>Dosovitskiy</a:t>
            </a:r>
            <a:r>
              <a:rPr lang="en-US" altLang="zh-CN" spc="-10" dirty="0">
                <a:latin typeface="Times New Roman" panose="02020603050405020304" pitchFamily="18" charset="0"/>
                <a:cs typeface="Times New Roman" panose="02020603050405020304" pitchFamily="18" charset="0"/>
              </a:rPr>
              <a:t> A, Beyer L, Kolesnikov A, et al. An image is worth 16x16 words: Transformers for image recognition at scale[J]. </a:t>
            </a:r>
            <a:r>
              <a:rPr lang="en-US" altLang="zh-CN" spc="-10" dirty="0" err="1">
                <a:latin typeface="Times New Roman" panose="02020603050405020304" pitchFamily="18" charset="0"/>
                <a:cs typeface="Times New Roman" panose="02020603050405020304" pitchFamily="18" charset="0"/>
              </a:rPr>
              <a:t>arXiv</a:t>
            </a:r>
            <a:r>
              <a:rPr lang="en-US" altLang="zh-CN" spc="-10" dirty="0">
                <a:latin typeface="Times New Roman" panose="02020603050405020304" pitchFamily="18" charset="0"/>
                <a:cs typeface="Times New Roman" panose="02020603050405020304" pitchFamily="18" charset="0"/>
              </a:rPr>
              <a:t> preprint arXiv:2010.11929, 2020.</a:t>
            </a:r>
          </a:p>
          <a:p>
            <a:pPr marL="400050" indent="-400050">
              <a:buFont typeface="+mj-lt"/>
              <a:buAutoNum type="romanUcPeriod"/>
            </a:pPr>
            <a:endParaRPr lang="zh-CN" altLang="en-US" spc="-1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85A9CE6A-7C95-A407-EE76-96EFEE8BC910}"/>
              </a:ext>
            </a:extLst>
          </p:cNvPr>
          <p:cNvSpPr txBox="1"/>
          <p:nvPr/>
        </p:nvSpPr>
        <p:spPr>
          <a:xfrm>
            <a:off x="703943" y="4502682"/>
            <a:ext cx="1836057" cy="461665"/>
          </a:xfrm>
          <a:prstGeom prst="rect">
            <a:avLst/>
          </a:prstGeom>
          <a:noFill/>
        </p:spPr>
        <p:txBody>
          <a:bodyPr wrap="square" rtlCol="0">
            <a:spAutoFit/>
          </a:bodyPr>
          <a:lstStyle/>
          <a:p>
            <a:r>
              <a:rPr lang="en-US" altLang="zh-CN" sz="2400" b="1" dirty="0"/>
              <a:t>Contact:</a:t>
            </a:r>
            <a:endParaRPr lang="zh-CN" altLang="en-US" sz="2400" b="1" dirty="0"/>
          </a:p>
        </p:txBody>
      </p:sp>
      <p:sp>
        <p:nvSpPr>
          <p:cNvPr id="15" name="文本框 14">
            <a:extLst>
              <a:ext uri="{FF2B5EF4-FFF2-40B4-BE49-F238E27FC236}">
                <a16:creationId xmlns:a16="http://schemas.microsoft.com/office/drawing/2014/main" id="{6D79BCB3-6470-D541-C185-F7EF834596AB}"/>
              </a:ext>
            </a:extLst>
          </p:cNvPr>
          <p:cNvSpPr txBox="1"/>
          <p:nvPr/>
        </p:nvSpPr>
        <p:spPr>
          <a:xfrm>
            <a:off x="849085" y="4961925"/>
            <a:ext cx="5842091" cy="646331"/>
          </a:xfrm>
          <a:prstGeom prst="rect">
            <a:avLst/>
          </a:prstGeom>
          <a:noFill/>
        </p:spPr>
        <p:txBody>
          <a:bodyPr wrap="square" rtlCol="0">
            <a:spAutoFit/>
          </a:bodyPr>
          <a:lstStyle/>
          <a:p>
            <a:r>
              <a:rPr lang="en-US" altLang="zh-CN" spc="-10" dirty="0">
                <a:latin typeface="Times New Roman" panose="02020603050405020304" pitchFamily="18" charset="0"/>
                <a:cs typeface="Times New Roman" panose="02020603050405020304" pitchFamily="18" charset="0"/>
              </a:rPr>
              <a:t>E-mail: </a:t>
            </a:r>
            <a:r>
              <a:rPr lang="en-US" altLang="zh-CN" spc="-10" dirty="0">
                <a:solidFill>
                  <a:srgbClr val="002060"/>
                </a:solidFill>
                <a:latin typeface="+mj-lt"/>
                <a:cs typeface="Times New Roman" panose="02020603050405020304" pitchFamily="18" charset="0"/>
                <a:hlinkClick r:id="rId3">
                  <a:extLst>
                    <a:ext uri="{A12FA001-AC4F-418D-AE19-62706E023703}">
                      <ahyp:hlinkClr xmlns:ahyp="http://schemas.microsoft.com/office/drawing/2018/hyperlinkcolor" val="tx"/>
                    </a:ext>
                  </a:extLst>
                </a:hlinkClick>
              </a:rPr>
              <a:t>Haruko386@outlook.com</a:t>
            </a:r>
            <a:endParaRPr lang="en-US" altLang="zh-CN" spc="-10" dirty="0">
              <a:solidFill>
                <a:srgbClr val="002060"/>
              </a:solidFill>
              <a:latin typeface="+mj-lt"/>
              <a:cs typeface="Times New Roman" panose="02020603050405020304" pitchFamily="18" charset="0"/>
            </a:endParaRPr>
          </a:p>
          <a:p>
            <a:r>
              <a:rPr lang="en-US" altLang="zh-CN" spc="-10" dirty="0">
                <a:latin typeface="Times New Roman" panose="02020603050405020304" pitchFamily="18" charset="0"/>
                <a:cs typeface="Times New Roman" panose="02020603050405020304" pitchFamily="18" charset="0"/>
              </a:rPr>
              <a:t>Github: </a:t>
            </a:r>
            <a:r>
              <a:rPr lang="en-US" altLang="zh-CN" spc="-10" dirty="0">
                <a:solidFill>
                  <a:srgbClr val="002060"/>
                </a:solidFill>
                <a:latin typeface="+mj-lt"/>
                <a:cs typeface="Times New Roman" panose="02020603050405020304" pitchFamily="18" charset="0"/>
                <a:hlinkClick r:id="rId4">
                  <a:extLst>
                    <a:ext uri="{A12FA001-AC4F-418D-AE19-62706E023703}">
                      <ahyp:hlinkClr xmlns:ahyp="http://schemas.microsoft.com/office/drawing/2018/hyperlinkcolor" val="tx"/>
                    </a:ext>
                  </a:extLst>
                </a:hlinkClick>
              </a:rPr>
              <a:t>github.com/Haruko386</a:t>
            </a:r>
            <a:endParaRPr lang="en-US" altLang="zh-CN" spc="-10" dirty="0">
              <a:solidFill>
                <a:srgbClr val="002060"/>
              </a:solidFill>
              <a:latin typeface="+mj-lt"/>
              <a:cs typeface="Times New Roman" panose="02020603050405020304" pitchFamily="18" charset="0"/>
            </a:endParaRPr>
          </a:p>
        </p:txBody>
      </p:sp>
      <p:pic>
        <p:nvPicPr>
          <p:cNvPr id="6" name="图片 5">
            <a:hlinkClick r:id="rId5" action="ppaction://hlinksldjump"/>
            <a:extLst>
              <a:ext uri="{FF2B5EF4-FFF2-40B4-BE49-F238E27FC236}">
                <a16:creationId xmlns:a16="http://schemas.microsoft.com/office/drawing/2014/main" id="{641F126B-CFBD-FD58-93C8-FA63F48F92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6306" y="4268183"/>
            <a:ext cx="2711751" cy="2033813"/>
          </a:xfrm>
          <a:prstGeom prst="rect">
            <a:avLst/>
          </a:prstGeom>
        </p:spPr>
      </p:pic>
      <p:sp>
        <p:nvSpPr>
          <p:cNvPr id="12" name="文本框 11">
            <a:extLst>
              <a:ext uri="{FF2B5EF4-FFF2-40B4-BE49-F238E27FC236}">
                <a16:creationId xmlns:a16="http://schemas.microsoft.com/office/drawing/2014/main" id="{6EC39E3A-D3EF-C4A9-9FCA-BA6CF8412B12}"/>
              </a:ext>
            </a:extLst>
          </p:cNvPr>
          <p:cNvSpPr txBox="1"/>
          <p:nvPr/>
        </p:nvSpPr>
        <p:spPr>
          <a:xfrm>
            <a:off x="703943" y="984600"/>
            <a:ext cx="1836057" cy="461665"/>
          </a:xfrm>
          <a:prstGeom prst="rect">
            <a:avLst/>
          </a:prstGeom>
          <a:noFill/>
        </p:spPr>
        <p:txBody>
          <a:bodyPr wrap="square" rtlCol="0">
            <a:spAutoFit/>
          </a:bodyPr>
          <a:lstStyle/>
          <a:p>
            <a:r>
              <a:rPr lang="en-US" altLang="zh-CN" sz="2400" b="1" dirty="0"/>
              <a:t>Reference: </a:t>
            </a:r>
            <a:endParaRPr lang="zh-CN" altLang="en-US" sz="2400" b="1" dirty="0"/>
          </a:p>
        </p:txBody>
      </p:sp>
      <p:sp>
        <p:nvSpPr>
          <p:cNvPr id="3" name="文本框 2">
            <a:extLst>
              <a:ext uri="{FF2B5EF4-FFF2-40B4-BE49-F238E27FC236}">
                <a16:creationId xmlns:a16="http://schemas.microsoft.com/office/drawing/2014/main" id="{73D436C3-AD05-2F93-EAF6-EA272CC424A6}"/>
              </a:ext>
            </a:extLst>
          </p:cNvPr>
          <p:cNvSpPr txBox="1"/>
          <p:nvPr/>
        </p:nvSpPr>
        <p:spPr>
          <a:xfrm>
            <a:off x="703943" y="5599038"/>
            <a:ext cx="2242457" cy="461665"/>
          </a:xfrm>
          <a:prstGeom prst="rect">
            <a:avLst/>
          </a:prstGeom>
          <a:noFill/>
        </p:spPr>
        <p:txBody>
          <a:bodyPr wrap="square" rtlCol="0">
            <a:spAutoFit/>
          </a:bodyPr>
          <a:lstStyle/>
          <a:p>
            <a:r>
              <a:rPr lang="en-US" altLang="zh-CN" sz="2400" b="1" dirty="0"/>
              <a:t>Next Report:</a:t>
            </a:r>
            <a:endParaRPr lang="zh-CN" altLang="en-US" sz="2400" b="1" dirty="0"/>
          </a:p>
        </p:txBody>
      </p:sp>
      <p:sp>
        <p:nvSpPr>
          <p:cNvPr id="4" name="文本框 3">
            <a:extLst>
              <a:ext uri="{FF2B5EF4-FFF2-40B4-BE49-F238E27FC236}">
                <a16:creationId xmlns:a16="http://schemas.microsoft.com/office/drawing/2014/main" id="{91674117-823A-6A0A-32EB-7000E08C116F}"/>
              </a:ext>
            </a:extLst>
          </p:cNvPr>
          <p:cNvSpPr txBox="1"/>
          <p:nvPr/>
        </p:nvSpPr>
        <p:spPr>
          <a:xfrm>
            <a:off x="849085" y="5978830"/>
            <a:ext cx="7772401"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Improved techniques for training score-based generative models</a:t>
            </a:r>
          </a:p>
          <a:p>
            <a:r>
              <a:rPr lang="en-US" altLang="zh-CN" dirty="0">
                <a:latin typeface="Times New Roman" panose="02020603050405020304" pitchFamily="18" charset="0"/>
                <a:cs typeface="Times New Roman" panose="02020603050405020304" pitchFamily="18" charset="0"/>
              </a:rPr>
              <a:t>[2] DENOISING DIFFUSION IMPLICIT MODELS</a:t>
            </a:r>
          </a:p>
        </p:txBody>
      </p:sp>
    </p:spTree>
    <p:extLst>
      <p:ext uri="{BB962C8B-B14F-4D97-AF65-F5344CB8AC3E}">
        <p14:creationId xmlns:p14="http://schemas.microsoft.com/office/powerpoint/2010/main" val="2004509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433D0-96F1-A87E-7F45-FC5A81B1842B}"/>
              </a:ext>
            </a:extLst>
          </p:cNvPr>
          <p:cNvSpPr>
            <a:spLocks noGrp="1"/>
          </p:cNvSpPr>
          <p:nvPr>
            <p:ph type="title"/>
          </p:nvPr>
        </p:nvSpPr>
        <p:spPr/>
        <p:txBody>
          <a:bodyPr/>
          <a:lstStyle/>
          <a:p>
            <a:r>
              <a:rPr lang="en-US" altLang="zh-CN" dirty="0"/>
              <a:t>Vision Available</a:t>
            </a:r>
            <a:endParaRPr lang="zh-CN" altLang="en-US" dirty="0"/>
          </a:p>
        </p:txBody>
      </p:sp>
      <p:sp>
        <p:nvSpPr>
          <p:cNvPr id="3" name="日期占位符 2">
            <a:extLst>
              <a:ext uri="{FF2B5EF4-FFF2-40B4-BE49-F238E27FC236}">
                <a16:creationId xmlns:a16="http://schemas.microsoft.com/office/drawing/2014/main" id="{58477079-FECA-FC65-DDF0-03B5DF50482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151C9F69-36B4-1DF4-8805-CA9D42834C58}"/>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09FF788D-E3FA-2C88-7231-70B2E7E371F6}"/>
              </a:ext>
            </a:extLst>
          </p:cNvPr>
          <p:cNvSpPr>
            <a:spLocks noGrp="1"/>
          </p:cNvSpPr>
          <p:nvPr>
            <p:ph type="sldNum" sz="quarter" idx="12"/>
          </p:nvPr>
        </p:nvSpPr>
        <p:spPr/>
        <p:txBody>
          <a:bodyPr/>
          <a:lstStyle/>
          <a:p>
            <a:fld id="{FBA2AAD9-678A-444D-9C91-F71F6204EDF4}" type="slidenum">
              <a:rPr lang="zh-CN" altLang="en-US" smtClean="0"/>
              <a:t>17</a:t>
            </a:fld>
            <a:endParaRPr lang="zh-CN" altLang="en-US"/>
          </a:p>
        </p:txBody>
      </p:sp>
      <p:pic>
        <p:nvPicPr>
          <p:cNvPr id="7" name="图片 6">
            <a:extLst>
              <a:ext uri="{FF2B5EF4-FFF2-40B4-BE49-F238E27FC236}">
                <a16:creationId xmlns:a16="http://schemas.microsoft.com/office/drawing/2014/main" id="{67B127D4-189F-D72A-3323-5B33A40E6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047750"/>
            <a:ext cx="9525000" cy="4762500"/>
          </a:xfrm>
          <a:prstGeom prst="rect">
            <a:avLst/>
          </a:prstGeom>
        </p:spPr>
      </p:pic>
      <p:pic>
        <p:nvPicPr>
          <p:cNvPr id="8" name="图片 7">
            <a:hlinkClick r:id="rId3" action="ppaction://hlinksldjump"/>
            <a:extLst>
              <a:ext uri="{FF2B5EF4-FFF2-40B4-BE49-F238E27FC236}">
                <a16:creationId xmlns:a16="http://schemas.microsoft.com/office/drawing/2014/main" id="{D8DC08B0-5D2C-3424-8A68-28DBFD172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Tree>
    <p:extLst>
      <p:ext uri="{BB962C8B-B14F-4D97-AF65-F5344CB8AC3E}">
        <p14:creationId xmlns:p14="http://schemas.microsoft.com/office/powerpoint/2010/main" val="2702224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6060C-1EDB-F59E-E84D-2A172DF2B0CF}"/>
              </a:ext>
            </a:extLst>
          </p:cNvPr>
          <p:cNvSpPr>
            <a:spLocks noGrp="1"/>
          </p:cNvSpPr>
          <p:nvPr>
            <p:ph type="title"/>
          </p:nvPr>
        </p:nvSpPr>
        <p:spPr/>
        <p:txBody>
          <a:bodyPr>
            <a:normAutofit/>
          </a:bodyPr>
          <a:lstStyle/>
          <a:p>
            <a:r>
              <a:rPr lang="en-US" altLang="zh-CN" b="1" i="0" dirty="0">
                <a:solidFill>
                  <a:srgbClr val="404040"/>
                </a:solidFill>
                <a:effectLst>
                  <a:outerShdw blurRad="38100" dist="38100" dir="2700000" algn="tl">
                    <a:srgbClr val="000000">
                      <a:alpha val="43137"/>
                    </a:srgbClr>
                  </a:outerShdw>
                </a:effectLst>
                <a:latin typeface="DeepSeek-CJK-patch"/>
              </a:rPr>
              <a:t>Reparameterization Trick</a:t>
            </a:r>
            <a:endParaRPr lang="zh-CN" altLang="en-US" dirty="0">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8E24F5C1-2811-4F15-D45A-A3D0129B14B9}"/>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E38C480A-68B9-1A6F-50CB-E8BA27B525D5}"/>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F472E7D-D79F-325D-68C6-64039ABB203B}"/>
              </a:ext>
            </a:extLst>
          </p:cNvPr>
          <p:cNvSpPr>
            <a:spLocks noGrp="1"/>
          </p:cNvSpPr>
          <p:nvPr>
            <p:ph type="sldNum" sz="quarter" idx="12"/>
          </p:nvPr>
        </p:nvSpPr>
        <p:spPr/>
        <p:txBody>
          <a:bodyPr/>
          <a:lstStyle/>
          <a:p>
            <a:fld id="{FBA2AAD9-678A-444D-9C91-F71F6204EDF4}" type="slidenum">
              <a:rPr lang="zh-CN" altLang="en-US" smtClean="0"/>
              <a:t>18</a:t>
            </a:fld>
            <a:endParaRPr lang="zh-CN" altLang="en-US"/>
          </a:p>
        </p:txBody>
      </p:sp>
      <p:sp>
        <p:nvSpPr>
          <p:cNvPr id="7" name="文本框 6">
            <a:extLst>
              <a:ext uri="{FF2B5EF4-FFF2-40B4-BE49-F238E27FC236}">
                <a16:creationId xmlns:a16="http://schemas.microsoft.com/office/drawing/2014/main" id="{EEE03E9D-6570-FFDD-8362-C6F283364725}"/>
              </a:ext>
            </a:extLst>
          </p:cNvPr>
          <p:cNvSpPr txBox="1"/>
          <p:nvPr/>
        </p:nvSpPr>
        <p:spPr>
          <a:xfrm>
            <a:off x="735417" y="1065654"/>
            <a:ext cx="6462485" cy="923330"/>
          </a:xfrm>
          <a:prstGeom prst="rect">
            <a:avLst/>
          </a:prstGeom>
          <a:noFill/>
        </p:spPr>
        <p:txBody>
          <a:bodyPr wrap="square">
            <a:spAutoFit/>
          </a:bodyPr>
          <a:lstStyle/>
          <a:p>
            <a:r>
              <a:rPr lang="zh-CN" altLang="en-US" b="0" i="0" dirty="0">
                <a:effectLst/>
                <a:latin typeface="DeepSeek-CJK-patch"/>
              </a:rPr>
              <a:t>重参数化技巧是深度学习中用于处理随机变量的梯度估计的一种方法</a:t>
            </a:r>
            <a:r>
              <a:rPr lang="en-US" altLang="zh-CN" b="0" i="0" dirty="0">
                <a:effectLst/>
                <a:latin typeface="DeepSeek-CJK-patch"/>
              </a:rPr>
              <a:t>. </a:t>
            </a:r>
            <a:r>
              <a:rPr lang="zh-CN" altLang="en-US" b="0" i="0" dirty="0">
                <a:effectLst/>
                <a:latin typeface="DeepSeek-CJK-patch"/>
              </a:rPr>
              <a:t>它的核心思想是将</a:t>
            </a:r>
            <a:r>
              <a:rPr lang="zh-CN" altLang="en-US" b="1" i="0" dirty="0">
                <a:effectLst/>
                <a:latin typeface="DeepSeek-CJK-patch"/>
              </a:rPr>
              <a:t>随机变量</a:t>
            </a:r>
            <a:r>
              <a:rPr lang="zh-CN" altLang="en-US" b="0" i="0" dirty="0">
                <a:effectLst/>
                <a:latin typeface="DeepSeek-CJK-patch"/>
              </a:rPr>
              <a:t>表示为</a:t>
            </a:r>
            <a:r>
              <a:rPr lang="zh-CN" altLang="en-US" b="1" i="0" dirty="0">
                <a:effectLst/>
                <a:latin typeface="DeepSeek-CJK-patch"/>
              </a:rPr>
              <a:t>确定性变换</a:t>
            </a:r>
            <a:r>
              <a:rPr lang="en-US" altLang="zh-CN" b="1" i="0" dirty="0">
                <a:effectLst/>
                <a:latin typeface="DeepSeek-CJK-patch"/>
              </a:rPr>
              <a:t>+</a:t>
            </a:r>
            <a:r>
              <a:rPr lang="zh-CN" altLang="en-US" b="1" i="0" dirty="0">
                <a:effectLst/>
                <a:latin typeface="DeepSeek-CJK-patch"/>
              </a:rPr>
              <a:t>噪声</a:t>
            </a:r>
            <a:r>
              <a:rPr lang="zh-CN" altLang="en-US" b="0" i="0" dirty="0">
                <a:effectLst/>
                <a:latin typeface="DeepSeek-CJK-patch"/>
              </a:rPr>
              <a:t>，从而允许梯度反向传播</a:t>
            </a:r>
            <a:r>
              <a:rPr lang="en-US" altLang="zh-CN" b="0" i="0" dirty="0">
                <a:effectLst/>
                <a:latin typeface="DeepSeek-CJK-patch"/>
              </a:rPr>
              <a:t>. </a:t>
            </a:r>
            <a:endParaRPr lang="zh-CN" altLang="en-US" dirty="0"/>
          </a:p>
        </p:txBody>
      </p:sp>
      <p:pic>
        <p:nvPicPr>
          <p:cNvPr id="8" name="图片 7">
            <a:hlinkClick r:id="rId2" action="ppaction://hlinksldjump"/>
            <a:extLst>
              <a:ext uri="{FF2B5EF4-FFF2-40B4-BE49-F238E27FC236}">
                <a16:creationId xmlns:a16="http://schemas.microsoft.com/office/drawing/2014/main" id="{8510E1AF-B609-E801-E334-881E5EE87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grpSp>
        <p:nvGrpSpPr>
          <p:cNvPr id="9" name="组合 8">
            <a:extLst>
              <a:ext uri="{FF2B5EF4-FFF2-40B4-BE49-F238E27FC236}">
                <a16:creationId xmlns:a16="http://schemas.microsoft.com/office/drawing/2014/main" id="{D3B471AA-AACF-465B-21CF-A427E5756463}"/>
              </a:ext>
            </a:extLst>
          </p:cNvPr>
          <p:cNvGrpSpPr/>
          <p:nvPr/>
        </p:nvGrpSpPr>
        <p:grpSpPr>
          <a:xfrm>
            <a:off x="8153400" y="702347"/>
            <a:ext cx="2519011" cy="2573274"/>
            <a:chOff x="387506" y="3468880"/>
            <a:chExt cx="2519011" cy="2573274"/>
          </a:xfrm>
        </p:grpSpPr>
        <p:sp>
          <p:nvSpPr>
            <p:cNvPr id="10" name="矩形: 圆角 9">
              <a:extLst>
                <a:ext uri="{FF2B5EF4-FFF2-40B4-BE49-F238E27FC236}">
                  <a16:creationId xmlns:a16="http://schemas.microsoft.com/office/drawing/2014/main" id="{7CC7583D-D1FA-119C-1993-C0BF1996BF31}"/>
                </a:ext>
              </a:extLst>
            </p:cNvPr>
            <p:cNvSpPr/>
            <p:nvPr/>
          </p:nvSpPr>
          <p:spPr>
            <a:xfrm>
              <a:off x="509727" y="3468880"/>
              <a:ext cx="2274570" cy="2573274"/>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2EEDCC9-D65B-2E08-B047-8A4138B6AAE0}"/>
                    </a:ext>
                  </a:extLst>
                </p:cNvPr>
                <p:cNvSpPr txBox="1"/>
                <p:nvPr/>
              </p:nvSpPr>
              <p:spPr>
                <a:xfrm>
                  <a:off x="890024" y="3749260"/>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𝓏</m:t>
                        </m:r>
                        <m:r>
                          <a:rPr lang="en-US" altLang="zh-CN" b="0" i="1" smtClean="0">
                            <a:latin typeface="Cambria Math" panose="02040503050406030204" pitchFamily="18" charset="0"/>
                          </a:rPr>
                          <m:t> ~ </m:t>
                        </m:r>
                        <m:r>
                          <a:rPr lang="zh-CN" altLang="en-US" b="0" i="1" smtClean="0">
                            <a:latin typeface="Cambria Math" panose="02040503050406030204" pitchFamily="18" charset="0"/>
                          </a:rPr>
                          <m:t>𝒩</m:t>
                        </m:r>
                        <m:r>
                          <a:rPr lang="en-US" altLang="zh-CN" b="0" i="1" smtClean="0">
                            <a:latin typeface="Cambria Math" panose="02040503050406030204" pitchFamily="18" charset="0"/>
                          </a:rPr>
                          <m:t>(</m:t>
                        </m:r>
                        <m:r>
                          <a:rPr lang="zh-CN" altLang="en-US" b="0" i="1" smtClean="0">
                            <a:latin typeface="Cambria Math" panose="02040503050406030204" pitchFamily="18" charset="0"/>
                          </a:rPr>
                          <m:t>𝜇</m:t>
                        </m:r>
                        <m:r>
                          <a:rPr lang="en-US" altLang="zh-CN" b="0" i="1" smtClean="0">
                            <a:latin typeface="Cambria Math" panose="02040503050406030204" pitchFamily="18" charset="0"/>
                          </a:rPr>
                          <m:t>, </m:t>
                        </m:r>
                        <m:r>
                          <a:rPr lang="zh-CN" altLang="en-US" b="0" i="1" smtClean="0">
                            <a:latin typeface="Cambria Math" panose="02040503050406030204" pitchFamily="18" charset="0"/>
                          </a:rPr>
                          <m:t>𝜎</m:t>
                        </m:r>
                        <m:r>
                          <a:rPr lang="en-US" altLang="zh-CN" b="0" i="1" baseline="30000" smtClean="0">
                            <a:latin typeface="Cambria Math" panose="02040503050406030204" pitchFamily="18" charset="0"/>
                          </a:rPr>
                          <m:t>2</m:t>
                        </m:r>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92EEDCC9-D65B-2E08-B047-8A4138B6AAE0}"/>
                    </a:ext>
                  </a:extLst>
                </p:cNvPr>
                <p:cNvSpPr txBox="1">
                  <a:spLocks noRot="1" noChangeAspect="1" noMove="1" noResize="1" noEditPoints="1" noAdjustHandles="1" noChangeArrowheads="1" noChangeShapeType="1" noTextEdit="1"/>
                </p:cNvSpPr>
                <p:nvPr/>
              </p:nvSpPr>
              <p:spPr>
                <a:xfrm>
                  <a:off x="890024" y="3749260"/>
                  <a:ext cx="1736052"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E8FF332-4C6C-8B66-06BE-6FB7E72EA1E4}"/>
                    </a:ext>
                  </a:extLst>
                </p:cNvPr>
                <p:cNvSpPr txBox="1"/>
                <p:nvPr/>
              </p:nvSpPr>
              <p:spPr>
                <a:xfrm>
                  <a:off x="876899" y="4258154"/>
                  <a:ext cx="1736052"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𝓏</m:t>
                            </m:r>
                            <m:r>
                              <a:rPr lang="en-US" altLang="zh-CN" i="1">
                                <a:latin typeface="Cambria Math" panose="02040503050406030204" pitchFamily="18" charset="0"/>
                              </a:rPr>
                              <m:t>−</m:t>
                            </m:r>
                            <m:r>
                              <a:rPr lang="zh-CN" altLang="en-US" i="1">
                                <a:latin typeface="Cambria Math" panose="02040503050406030204" pitchFamily="18" charset="0"/>
                              </a:rPr>
                              <m:t>𝜇</m:t>
                            </m:r>
                            <m:r>
                              <m:rPr>
                                <m:nor/>
                              </m:rPr>
                              <a:rPr lang="zh-CN" altLang="en-US" dirty="0"/>
                              <m:t> </m:t>
                            </m:r>
                          </m:num>
                          <m:den>
                            <m:r>
                              <a:rPr lang="zh-CN" altLang="en-US" i="1" smtClean="0">
                                <a:latin typeface="Cambria Math" panose="02040503050406030204" pitchFamily="18" charset="0"/>
                              </a:rPr>
                              <m:t>𝜎</m:t>
                            </m:r>
                          </m:den>
                        </m:f>
                        <m:r>
                          <a:rPr lang="en-US" altLang="zh-CN" b="0" i="1" smtClean="0">
                            <a:latin typeface="Cambria Math" panose="02040503050406030204" pitchFamily="18" charset="0"/>
                          </a:rPr>
                          <m:t> ~ </m:t>
                        </m:r>
                        <m:r>
                          <a:rPr lang="zh-CN" altLang="en-US" i="1">
                            <a:latin typeface="Cambria Math" panose="02040503050406030204" pitchFamily="18" charset="0"/>
                          </a:rPr>
                          <m:t>𝒩</m:t>
                        </m:r>
                        <m:r>
                          <a:rPr lang="en-US" altLang="zh-CN" i="1">
                            <a:latin typeface="Cambria Math" panose="02040503050406030204" pitchFamily="18" charset="0"/>
                          </a:rPr>
                          <m:t>(</m:t>
                        </m:r>
                        <m:r>
                          <a:rPr lang="en-US" altLang="zh-CN" b="0" i="1" smtClean="0">
                            <a:latin typeface="Cambria Math" panose="02040503050406030204" pitchFamily="18" charset="0"/>
                          </a:rPr>
                          <m:t>0, 1</m:t>
                        </m:r>
                        <m:r>
                          <a:rPr lang="en-US" altLang="zh-CN" i="1">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4E8FF332-4C6C-8B66-06BE-6FB7E72EA1E4}"/>
                    </a:ext>
                  </a:extLst>
                </p:cNvPr>
                <p:cNvSpPr txBox="1">
                  <a:spLocks noRot="1" noChangeAspect="1" noMove="1" noResize="1" noEditPoints="1" noAdjustHandles="1" noChangeArrowheads="1" noChangeShapeType="1" noTextEdit="1"/>
                </p:cNvSpPr>
                <p:nvPr/>
              </p:nvSpPr>
              <p:spPr>
                <a:xfrm>
                  <a:off x="876899" y="4258154"/>
                  <a:ext cx="1736052" cy="4744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DFFD764-27E7-2FEB-A559-52CB15B4702E}"/>
                    </a:ext>
                  </a:extLst>
                </p:cNvPr>
                <p:cNvSpPr txBox="1"/>
                <p:nvPr/>
              </p:nvSpPr>
              <p:spPr>
                <a:xfrm>
                  <a:off x="387506" y="4872141"/>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i="1" smtClean="0">
                            <a:latin typeface="Cambria Math" panose="02040503050406030204" pitchFamily="18" charset="0"/>
                            <a:ea typeface="Cambria Math" panose="02040503050406030204" pitchFamily="18" charset="0"/>
                          </a:rPr>
                          <m:t>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𝜙</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oMath>
                    </m:oMathPara>
                  </a14:m>
                  <a:endParaRPr lang="en-US" altLang="zh-CN" i="1" dirty="0">
                    <a:latin typeface="Cambria Math" panose="02040503050406030204" pitchFamily="18" charset="0"/>
                    <a:ea typeface="Cambria Math" panose="02040503050406030204" pitchFamily="18" charset="0"/>
                  </a:endParaRPr>
                </a:p>
              </p:txBody>
            </p:sp>
          </mc:Choice>
          <mc:Fallback xmlns="">
            <p:sp>
              <p:nvSpPr>
                <p:cNvPr id="13" name="文本框 12">
                  <a:extLst>
                    <a:ext uri="{FF2B5EF4-FFF2-40B4-BE49-F238E27FC236}">
                      <a16:creationId xmlns:a16="http://schemas.microsoft.com/office/drawing/2014/main" id="{CDFFD764-27E7-2FEB-A559-52CB15B4702E}"/>
                    </a:ext>
                  </a:extLst>
                </p:cNvPr>
                <p:cNvSpPr txBox="1">
                  <a:spLocks noRot="1" noChangeAspect="1" noMove="1" noResize="1" noEditPoints="1" noAdjustHandles="1" noChangeArrowheads="1" noChangeShapeType="1" noTextEdit="1"/>
                </p:cNvSpPr>
                <p:nvPr/>
              </p:nvSpPr>
              <p:spPr>
                <a:xfrm>
                  <a:off x="387506" y="4872141"/>
                  <a:ext cx="2519011" cy="394082"/>
                </a:xfrm>
                <a:prstGeom prst="rect">
                  <a:avLst/>
                </a:prstGeom>
                <a:blipFill>
                  <a:blip r:embed="rId6"/>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CE6E9EE-3F5B-E9BC-DAD4-19AE815C1C6F}"/>
                    </a:ext>
                  </a:extLst>
                </p:cNvPr>
                <p:cNvSpPr txBox="1"/>
                <p:nvPr/>
              </p:nvSpPr>
              <p:spPr>
                <a:xfrm>
                  <a:off x="1141595" y="5373239"/>
                  <a:ext cx="11095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zh-CN" altLang="en-US" i="1">
                            <a:latin typeface="Cambria Math" panose="02040503050406030204" pitchFamily="18" charset="0"/>
                          </a:rPr>
                          <m:t>𝒩</m:t>
                        </m:r>
                        <m:r>
                          <a:rPr lang="en-US" altLang="zh-CN" i="1">
                            <a:latin typeface="Cambria Math" panose="02040503050406030204" pitchFamily="18" charset="0"/>
                          </a:rPr>
                          <m:t>(0, 1)</m:t>
                        </m:r>
                      </m:oMath>
                    </m:oMathPara>
                  </a14:m>
                  <a:endParaRPr lang="zh-CN" altLang="en-US" dirty="0"/>
                </a:p>
              </p:txBody>
            </p:sp>
          </mc:Choice>
          <mc:Fallback xmlns="">
            <p:sp>
              <p:nvSpPr>
                <p:cNvPr id="14" name="文本框 13">
                  <a:extLst>
                    <a:ext uri="{FF2B5EF4-FFF2-40B4-BE49-F238E27FC236}">
                      <a16:creationId xmlns:a16="http://schemas.microsoft.com/office/drawing/2014/main" id="{ECE6E9EE-3F5B-E9BC-DAD4-19AE815C1C6F}"/>
                    </a:ext>
                  </a:extLst>
                </p:cNvPr>
                <p:cNvSpPr txBox="1">
                  <a:spLocks noRot="1" noChangeAspect="1" noMove="1" noResize="1" noEditPoints="1" noAdjustHandles="1" noChangeArrowheads="1" noChangeShapeType="1" noTextEdit="1"/>
                </p:cNvSpPr>
                <p:nvPr/>
              </p:nvSpPr>
              <p:spPr>
                <a:xfrm>
                  <a:off x="1141595" y="5373239"/>
                  <a:ext cx="1109599" cy="276999"/>
                </a:xfrm>
                <a:prstGeom prst="rect">
                  <a:avLst/>
                </a:prstGeom>
                <a:blipFill>
                  <a:blip r:embed="rId7"/>
                  <a:stretch>
                    <a:fillRect l="-2198" t="-4444" r="-6593" b="-35556"/>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C8F5D2F-AA5B-BAB3-EF33-B7733AA2A2C6}"/>
                  </a:ext>
                </a:extLst>
              </p:cNvPr>
              <p:cNvSpPr txBox="1"/>
              <p:nvPr/>
            </p:nvSpPr>
            <p:spPr>
              <a:xfrm>
                <a:off x="735418" y="2038025"/>
                <a:ext cx="6462486" cy="923330"/>
              </a:xfrm>
              <a:prstGeom prst="rect">
                <a:avLst/>
              </a:prstGeom>
              <a:noFill/>
            </p:spPr>
            <p:txBody>
              <a:bodyPr wrap="square">
                <a:spAutoFit/>
              </a:bodyPr>
              <a:lstStyle/>
              <a:p>
                <a:r>
                  <a:rPr lang="zh-CN" altLang="en-US" b="0" i="0" dirty="0">
                    <a:solidFill>
                      <a:schemeClr val="tx1"/>
                    </a:solidFill>
                    <a:effectLst/>
                    <a:latin typeface="DeepSeek-CJK-patch"/>
                  </a:rPr>
                  <a:t>例如，对于某一高斯分布</a:t>
                </a:r>
                <a14:m>
                  <m:oMath xmlns:m="http://schemas.openxmlformats.org/officeDocument/2006/math">
                    <m:r>
                      <a:rPr lang="zh-CN" altLang="en-US" i="1" smtClean="0">
                        <a:solidFill>
                          <a:schemeClr val="tx1"/>
                        </a:solidFill>
                        <a:latin typeface="Cambria Math" panose="02040503050406030204" pitchFamily="18" charset="0"/>
                      </a:rPr>
                      <m:t>𝓏</m:t>
                    </m:r>
                    <m:r>
                      <a:rPr lang="en-US" altLang="zh-CN" b="0" i="1" smtClean="0">
                        <a:solidFill>
                          <a:schemeClr val="tx1"/>
                        </a:solidFill>
                        <a:latin typeface="Cambria Math" panose="02040503050406030204" pitchFamily="18" charset="0"/>
                      </a:rPr>
                      <m:t> ~ </m:t>
                    </m:r>
                    <m:r>
                      <a:rPr lang="zh-CN" altLang="en-US" b="0" i="1" smtClean="0">
                        <a:solidFill>
                          <a:schemeClr val="tx1"/>
                        </a:solidFill>
                        <a:latin typeface="Cambria Math" panose="02040503050406030204" pitchFamily="18" charset="0"/>
                      </a:rPr>
                      <m:t>𝒩</m:t>
                    </m:r>
                    <m:r>
                      <a:rPr lang="en-US" altLang="zh-CN" b="0" i="1" smtClean="0">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 </m:t>
                    </m:r>
                    <m:r>
                      <a:rPr lang="zh-CN" altLang="en-US" b="0" i="1" smtClean="0">
                        <a:solidFill>
                          <a:schemeClr val="tx1"/>
                        </a:solidFill>
                        <a:latin typeface="Cambria Math" panose="02040503050406030204" pitchFamily="18" charset="0"/>
                      </a:rPr>
                      <m:t>𝜎</m:t>
                    </m:r>
                    <m:r>
                      <a:rPr lang="en-US" altLang="zh-CN" b="0" i="1" baseline="30000" smtClean="0">
                        <a:solidFill>
                          <a:schemeClr val="tx1"/>
                        </a:solidFill>
                        <a:latin typeface="Cambria Math" panose="02040503050406030204" pitchFamily="18" charset="0"/>
                      </a:rPr>
                      <m:t>2</m:t>
                    </m:r>
                    <m:r>
                      <a:rPr lang="en-US" altLang="zh-CN" b="0" i="1" smtClean="0">
                        <a:solidFill>
                          <a:schemeClr val="tx1"/>
                        </a:solidFill>
                        <a:latin typeface="Cambria Math" panose="02040503050406030204" pitchFamily="18" charset="0"/>
                      </a:rPr>
                      <m:t>)</m:t>
                    </m:r>
                  </m:oMath>
                </a14:m>
                <a:r>
                  <a:rPr lang="zh-CN" altLang="en-US" dirty="0">
                    <a:solidFill>
                      <a:schemeClr val="tx1"/>
                    </a:solidFill>
                  </a:rPr>
                  <a:t>，可重参数化为：</a:t>
                </a:r>
                <a:endParaRPr lang="en-US" altLang="zh-CN" dirty="0">
                  <a:solidFill>
                    <a:schemeClr val="tx1"/>
                  </a:solidFill>
                </a:endParaRPr>
              </a:p>
              <a:p>
                <a:pPr algn="ctr"/>
                <a14:m>
                  <m:oMathPara xmlns:m="http://schemas.openxmlformats.org/officeDocument/2006/math">
                    <m:oMathParaPr>
                      <m:jc m:val="centerGroup"/>
                    </m:oMathParaPr>
                    <m:oMath xmlns:m="http://schemas.openxmlformats.org/officeDocument/2006/math">
                      <m:r>
                        <a:rPr lang="zh-CN" altLang="el-GR" i="1" smtClean="0">
                          <a:solidFill>
                            <a:schemeClr val="tx1"/>
                          </a:solidFill>
                          <a:latin typeface="Cambria Math" panose="02040503050406030204" pitchFamily="18" charset="0"/>
                          <a:ea typeface="Cambria Math" panose="02040503050406030204" pitchFamily="18" charset="0"/>
                        </a:rPr>
                        <m:t>𝓏</m:t>
                      </m:r>
                      <m:r>
                        <a:rPr lang="en-US" altLang="zh-CN" i="1">
                          <a:solidFill>
                            <a:schemeClr val="tx1"/>
                          </a:solidFill>
                          <a:latin typeface="Cambria Math" panose="02040503050406030204" pitchFamily="18" charset="0"/>
                        </a:rPr>
                        <m:t>=</m:t>
                      </m:r>
                      <m:r>
                        <a:rPr lang="zh-CN" altLang="en-US"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𝜎</m:t>
                      </m:r>
                      <m:r>
                        <a:rPr lang="zh-CN" altLang="en-US" i="1">
                          <a:solidFill>
                            <a:schemeClr val="tx1"/>
                          </a:solidFill>
                          <a:latin typeface="Cambria Math" panose="02040503050406030204" pitchFamily="18" charset="0"/>
                          <a:ea typeface="Cambria Math" panose="02040503050406030204" pitchFamily="18" charset="0"/>
                        </a:rPr>
                        <m:t>𝜖</m:t>
                      </m:r>
                      <m:r>
                        <a:rPr lang="en-US" altLang="zh-CN" b="0" i="1" smtClean="0">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𝜖</m:t>
                      </m:r>
                      <m:r>
                        <a:rPr lang="en-US" altLang="zh-CN"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𝒩</m:t>
                      </m:r>
                      <m:r>
                        <a:rPr lang="en-US" altLang="zh-CN" i="1">
                          <a:solidFill>
                            <a:schemeClr val="tx1"/>
                          </a:solidFill>
                          <a:latin typeface="Cambria Math" panose="02040503050406030204" pitchFamily="18" charset="0"/>
                        </a:rPr>
                        <m:t>(0, 1)</m:t>
                      </m:r>
                    </m:oMath>
                  </m:oMathPara>
                </a14:m>
                <a:endParaRPr lang="zh-CN" altLang="en-US" dirty="0">
                  <a:solidFill>
                    <a:schemeClr val="tx1"/>
                  </a:solidFill>
                </a:endParaRPr>
              </a:p>
              <a:p>
                <a:r>
                  <a:rPr lang="zh-CN" altLang="en-US" b="1" dirty="0">
                    <a:solidFill>
                      <a:schemeClr val="tx1"/>
                    </a:solidFill>
                  </a:rPr>
                  <a:t>这样使得</a:t>
                </a:r>
                <a14:m>
                  <m:oMath xmlns:m="http://schemas.openxmlformats.org/officeDocument/2006/math">
                    <m:r>
                      <a:rPr lang="zh-CN" altLang="el-GR" b="1" i="1" smtClean="0">
                        <a:solidFill>
                          <a:schemeClr val="tx1"/>
                        </a:solidFill>
                        <a:latin typeface="Cambria Math" panose="02040503050406030204" pitchFamily="18" charset="0"/>
                        <a:ea typeface="Cambria Math" panose="02040503050406030204" pitchFamily="18" charset="0"/>
                      </a:rPr>
                      <m:t>𝔃</m:t>
                    </m:r>
                  </m:oMath>
                </a14:m>
                <a:r>
                  <a:rPr lang="zh-CN" altLang="en-US" b="1" dirty="0">
                    <a:solidFill>
                      <a:schemeClr val="tx1"/>
                    </a:solidFill>
                  </a:rPr>
                  <a:t>的随机性被转移到</a:t>
                </a:r>
                <a14:m>
                  <m:oMath xmlns:m="http://schemas.openxmlformats.org/officeDocument/2006/math">
                    <m:r>
                      <a:rPr lang="zh-CN" altLang="en-US" b="1" i="1">
                        <a:solidFill>
                          <a:schemeClr val="tx1"/>
                        </a:solidFill>
                        <a:latin typeface="Cambria Math" panose="02040503050406030204" pitchFamily="18" charset="0"/>
                        <a:ea typeface="Cambria Math" panose="02040503050406030204" pitchFamily="18" charset="0"/>
                      </a:rPr>
                      <m:t>𝝐</m:t>
                    </m:r>
                  </m:oMath>
                </a14:m>
                <a:r>
                  <a:rPr lang="zh-CN" altLang="en-US" b="1" dirty="0">
                    <a:solidFill>
                      <a:schemeClr val="tx1"/>
                    </a:solidFill>
                  </a:rPr>
                  <a:t>，同时使得</a:t>
                </a:r>
                <a14:m>
                  <m:oMath xmlns:m="http://schemas.openxmlformats.org/officeDocument/2006/math">
                    <m:r>
                      <a:rPr lang="zh-CN" altLang="en-US" b="1" i="1">
                        <a:solidFill>
                          <a:schemeClr val="tx1"/>
                        </a:solidFill>
                        <a:latin typeface="Cambria Math" panose="02040503050406030204" pitchFamily="18" charset="0"/>
                      </a:rPr>
                      <m:t>𝝁</m:t>
                    </m:r>
                  </m:oMath>
                </a14:m>
                <a:r>
                  <a:rPr lang="zh-CN" altLang="en-US" b="1" dirty="0">
                    <a:solidFill>
                      <a:schemeClr val="tx1"/>
                    </a:solidFill>
                  </a:rPr>
                  <a:t>和</a:t>
                </a:r>
                <a14:m>
                  <m:oMath xmlns:m="http://schemas.openxmlformats.org/officeDocument/2006/math">
                    <m:r>
                      <a:rPr lang="zh-CN" altLang="en-US" b="1" i="1">
                        <a:solidFill>
                          <a:schemeClr val="tx1"/>
                        </a:solidFill>
                        <a:latin typeface="Cambria Math" panose="02040503050406030204" pitchFamily="18" charset="0"/>
                      </a:rPr>
                      <m:t>𝝈</m:t>
                    </m:r>
                  </m:oMath>
                </a14:m>
                <a:r>
                  <a:rPr lang="zh-CN" altLang="en-US" b="1" dirty="0">
                    <a:solidFill>
                      <a:schemeClr val="tx1"/>
                    </a:solidFill>
                  </a:rPr>
                  <a:t>可作为训练参数</a:t>
                </a:r>
                <a:endParaRPr lang="en-US" altLang="zh-CN" b="1" dirty="0">
                  <a:solidFill>
                    <a:schemeClr val="tx1"/>
                  </a:solidFill>
                </a:endParaRPr>
              </a:p>
            </p:txBody>
          </p:sp>
        </mc:Choice>
        <mc:Fallback xmlns="">
          <p:sp>
            <p:nvSpPr>
              <p:cNvPr id="16" name="文本框 15">
                <a:extLst>
                  <a:ext uri="{FF2B5EF4-FFF2-40B4-BE49-F238E27FC236}">
                    <a16:creationId xmlns:a16="http://schemas.microsoft.com/office/drawing/2014/main" id="{CC8F5D2F-AA5B-BAB3-EF33-B7733AA2A2C6}"/>
                  </a:ext>
                </a:extLst>
              </p:cNvPr>
              <p:cNvSpPr txBox="1">
                <a:spLocks noRot="1" noChangeAspect="1" noMove="1" noResize="1" noEditPoints="1" noAdjustHandles="1" noChangeArrowheads="1" noChangeShapeType="1" noTextEdit="1"/>
              </p:cNvSpPr>
              <p:nvPr/>
            </p:nvSpPr>
            <p:spPr>
              <a:xfrm>
                <a:off x="735418" y="2038025"/>
                <a:ext cx="6462486" cy="923330"/>
              </a:xfrm>
              <a:prstGeom prst="rect">
                <a:avLst/>
              </a:prstGeom>
              <a:blipFill>
                <a:blip r:embed="rId8"/>
                <a:stretch>
                  <a:fillRect l="-849" t="-3289" r="-660"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E9E22DB-7334-37D5-3A83-B16B0823A6F6}"/>
                  </a:ext>
                </a:extLst>
              </p:cNvPr>
              <p:cNvSpPr txBox="1"/>
              <p:nvPr/>
            </p:nvSpPr>
            <p:spPr>
              <a:xfrm>
                <a:off x="735416" y="3010396"/>
                <a:ext cx="6462485" cy="646331"/>
              </a:xfrm>
              <a:prstGeom prst="rect">
                <a:avLst/>
              </a:prstGeom>
              <a:noFill/>
            </p:spPr>
            <p:txBody>
              <a:bodyPr wrap="square">
                <a:spAutoFit/>
              </a:bodyPr>
              <a:lstStyle/>
              <a:p>
                <a:r>
                  <a:rPr lang="zh-CN" altLang="en-US" b="0" i="0" dirty="0">
                    <a:solidFill>
                      <a:schemeClr val="tx1"/>
                    </a:solidFill>
                    <a:effectLst/>
                    <a:latin typeface="DeepSeek-CJK-patch"/>
                  </a:rPr>
                  <a:t>在扩散模型中，加噪公式的闭合形式（直接计算</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𝑥</m:t>
                        </m:r>
                      </m:e>
                      <m:sub>
                        <m:r>
                          <a:rPr lang="en-US" altLang="zh-CN" b="0" i="1" smtClean="0">
                            <a:solidFill>
                              <a:schemeClr val="tx1"/>
                            </a:solidFill>
                            <a:effectLst/>
                            <a:latin typeface="Cambria Math" panose="02040503050406030204" pitchFamily="18" charset="0"/>
                          </a:rPr>
                          <m:t>𝑇</m:t>
                        </m:r>
                      </m:sub>
                    </m:sSub>
                  </m:oMath>
                </a14:m>
                <a:r>
                  <a:rPr lang="zh-CN" altLang="en-US" b="0" i="0" dirty="0">
                    <a:solidFill>
                      <a:schemeClr val="tx1"/>
                    </a:solidFill>
                    <a:effectLst/>
                    <a:latin typeface="DeepSeek-CJK-patch"/>
                  </a:rPr>
                  <a:t>）本质上就是通过重参数化技巧实现的：</a:t>
                </a:r>
                <a:endParaRPr lang="zh-CN" altLang="en-US" dirty="0">
                  <a:solidFill>
                    <a:schemeClr val="tx1"/>
                  </a:solidFill>
                </a:endParaRPr>
              </a:p>
            </p:txBody>
          </p:sp>
        </mc:Choice>
        <mc:Fallback xmlns="">
          <p:sp>
            <p:nvSpPr>
              <p:cNvPr id="18" name="文本框 17">
                <a:extLst>
                  <a:ext uri="{FF2B5EF4-FFF2-40B4-BE49-F238E27FC236}">
                    <a16:creationId xmlns:a16="http://schemas.microsoft.com/office/drawing/2014/main" id="{BE9E22DB-7334-37D5-3A83-B16B0823A6F6}"/>
                  </a:ext>
                </a:extLst>
              </p:cNvPr>
              <p:cNvSpPr txBox="1">
                <a:spLocks noRot="1" noChangeAspect="1" noMove="1" noResize="1" noEditPoints="1" noAdjustHandles="1" noChangeArrowheads="1" noChangeShapeType="1" noTextEdit="1"/>
              </p:cNvSpPr>
              <p:nvPr/>
            </p:nvSpPr>
            <p:spPr>
              <a:xfrm>
                <a:off x="735416" y="3010396"/>
                <a:ext cx="6462485" cy="646331"/>
              </a:xfrm>
              <a:prstGeom prst="rect">
                <a:avLst/>
              </a:prstGeom>
              <a:blipFill>
                <a:blip r:embed="rId9"/>
                <a:stretch>
                  <a:fillRect l="-849"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9A8B923-F4DD-79B1-B7E1-A6899BEE97E5}"/>
                  </a:ext>
                </a:extLst>
              </p:cNvPr>
              <p:cNvSpPr txBox="1"/>
              <p:nvPr/>
            </p:nvSpPr>
            <p:spPr>
              <a:xfrm>
                <a:off x="735416" y="3705768"/>
                <a:ext cx="6652355" cy="1321580"/>
              </a:xfrm>
              <a:prstGeom prst="rect">
                <a:avLst/>
              </a:prstGeom>
              <a:noFill/>
            </p:spPr>
            <p:txBody>
              <a:bodyPr wrap="square">
                <a:spAutoFit/>
              </a:bodyPr>
              <a:lstStyle/>
              <a:p>
                <a:r>
                  <a:rPr lang="zh-CN" altLang="en-US" dirty="0">
                    <a:solidFill>
                      <a:schemeClr val="tx1"/>
                    </a:solidFill>
                    <a:latin typeface="DeepSeek-CJK-patch"/>
                  </a:rPr>
                  <a:t>每一步的加噪</a:t>
                </a:r>
                <a14:m>
                  <m:oMath xmlns:m="http://schemas.openxmlformats.org/officeDocument/2006/math">
                    <m:r>
                      <a:rPr lang="en-US" altLang="zh-CN" sz="1800" b="0" i="1" smtClean="0">
                        <a:solidFill>
                          <a:schemeClr val="tx1"/>
                        </a:solidFill>
                        <a:latin typeface="Cambria Math" panose="02040503050406030204" pitchFamily="18" charset="0"/>
                      </a:rPr>
                      <m:t>𝑞</m:t>
                    </m:r>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r>
                          <a:rPr lang="en-US" altLang="zh-CN" sz="1800" b="0" i="1" smtClean="0">
                            <a:solidFill>
                              <a:schemeClr val="tx1"/>
                            </a:solidFill>
                            <a:latin typeface="Cambria Math" panose="02040503050406030204" pitchFamily="18" charset="0"/>
                          </a:rPr>
                          <m:t>−1</m:t>
                        </m:r>
                      </m:sub>
                    </m:sSub>
                    <m:r>
                      <a:rPr lang="en-US" altLang="zh-CN" sz="1800" b="0" i="1" smtClean="0">
                        <a:solidFill>
                          <a:schemeClr val="tx1"/>
                        </a:solidFill>
                        <a:latin typeface="Cambria Math" panose="02040503050406030204" pitchFamily="18" charset="0"/>
                      </a:rPr>
                      <m:t>)</m:t>
                    </m:r>
                  </m:oMath>
                </a14:m>
                <a:r>
                  <a:rPr lang="zh-CN" altLang="en-US" sz="1800" dirty="0">
                    <a:solidFill>
                      <a:schemeClr val="tx1"/>
                    </a:solidFill>
                  </a:rPr>
                  <a:t>都服从高斯分布，因此可以通过重参数化将</a:t>
                </a:r>
                <a14:m>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sub>
                    </m:sSub>
                    <m:r>
                      <a:rPr lang="zh-CN" altLang="en-US" i="1">
                        <a:solidFill>
                          <a:schemeClr val="tx1"/>
                        </a:solidFill>
                        <a:latin typeface="Cambria Math" panose="02040503050406030204" pitchFamily="18" charset="0"/>
                      </a:rPr>
                      <m:t>表示为</m:t>
                    </m:r>
                  </m:oMath>
                </a14:m>
                <a:r>
                  <a:rPr lang="zh-CN" altLang="en-US" sz="1800" dirty="0">
                    <a:solidFill>
                      <a:schemeClr val="tx1"/>
                    </a:solidFill>
                  </a:rPr>
                  <a:t>确定性部分</a:t>
                </a:r>
                <a14:m>
                  <m:oMath xmlns:m="http://schemas.openxmlformats.org/officeDocument/2006/math">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rad>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−1</m:t>
                        </m:r>
                      </m:sub>
                    </m:sSub>
                  </m:oMath>
                </a14:m>
                <a:r>
                  <a:rPr lang="zh-CN" altLang="en-US" sz="1800" dirty="0">
                    <a:solidFill>
                      <a:schemeClr val="tx1"/>
                    </a:solidFill>
                  </a:rPr>
                  <a:t>和随机噪声</a:t>
                </a:r>
                <a14:m>
                  <m:oMath xmlns:m="http://schemas.openxmlformats.org/officeDocument/2006/math">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1−</m:t>
                            </m:r>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rad>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𝜀</m:t>
                        </m:r>
                      </m:e>
                      <m:sub>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−1</m:t>
                        </m:r>
                      </m:sub>
                    </m:sSub>
                  </m:oMath>
                </a14:m>
                <a:endParaRPr lang="en-US" altLang="zh-CN" sz="1800" dirty="0">
                  <a:solidFill>
                    <a:schemeClr val="tx1"/>
                  </a:solidFill>
                </a:endParaRPr>
              </a:p>
              <a:p>
                <a:r>
                  <a:rPr lang="zh-CN" altLang="en-US" b="0" i="0" dirty="0">
                    <a:solidFill>
                      <a:schemeClr val="tx1"/>
                    </a:solidFill>
                    <a:effectLst/>
                    <a:latin typeface="DeepSeek-CJK-patch"/>
                  </a:rPr>
                  <a:t>通过递归展开加噪过程，</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𝑥</m:t>
                        </m:r>
                      </m:e>
                      <m:sub>
                        <m:r>
                          <a:rPr lang="en-US" altLang="zh-CN" b="0" i="1" smtClean="0">
                            <a:solidFill>
                              <a:schemeClr val="tx1"/>
                            </a:solidFill>
                            <a:effectLst/>
                            <a:latin typeface="Cambria Math" panose="02040503050406030204" pitchFamily="18" charset="0"/>
                          </a:rPr>
                          <m:t>𝑇</m:t>
                        </m:r>
                      </m:sub>
                    </m:sSub>
                  </m:oMath>
                </a14:m>
                <a:r>
                  <a:rPr lang="zh-CN" altLang="en-US" b="0" i="0" dirty="0">
                    <a:solidFill>
                      <a:schemeClr val="tx1"/>
                    </a:solidFill>
                    <a:effectLst/>
                    <a:latin typeface="DeepSeek-CJK-patch"/>
                  </a:rPr>
                  <a:t>的闭合</a:t>
                </a:r>
                <a14:m>
                  <m:oMath xmlns:m="http://schemas.openxmlformats.org/officeDocument/2006/math">
                    <m:r>
                      <a:rPr lang="zh-CN" altLang="en-US" dirty="0">
                        <a:latin typeface="Cambria Math" panose="02040503050406030204" pitchFamily="18" charset="0"/>
                      </a:rPr>
                      <m:t>形式</m:t>
                    </m:r>
                    <m:r>
                      <a:rPr lang="en-US" altLang="zh-CN" i="1">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acc>
                          <m:accPr>
                            <m:chr m:val="̅"/>
                            <m:ctrlPr>
                              <a:rPr lang="en-US" altLang="zh-CN" i="1">
                                <a:solidFill>
                                  <a:schemeClr val="tx1"/>
                                </a:solidFill>
                                <a:latin typeface="Cambria Math" panose="02040503050406030204" pitchFamily="18" charset="0"/>
                              </a:rPr>
                            </m:ctrlPr>
                          </m:accPr>
                          <m:e>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acc>
                      </m:e>
                    </m:rad>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0</m:t>
                        </m:r>
                      </m:sub>
                    </m:sSub>
                    <m:r>
                      <a:rPr lang="en-US" altLang="zh-CN" i="1">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acc>
                          <m:accPr>
                            <m:chr m:val="̅"/>
                            <m:ctrlPr>
                              <a:rPr lang="en-US" altLang="zh-CN" i="1">
                                <a:solidFill>
                                  <a:schemeClr val="tx1"/>
                                </a:solidFill>
                                <a:latin typeface="Cambria Math" panose="02040503050406030204" pitchFamily="18" charset="0"/>
                              </a:rPr>
                            </m:ctrlPr>
                          </m:accPr>
                          <m:e>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acc>
                      </m:e>
                    </m:rad>
                    <m:r>
                      <a:rPr lang="zh-CN" altLang="en-US" i="1">
                        <a:solidFill>
                          <a:schemeClr val="tx1"/>
                        </a:solidFill>
                        <a:latin typeface="Cambria Math" panose="02040503050406030204" pitchFamily="18" charset="0"/>
                      </a:rPr>
                      <m:t>𝜀</m:t>
                    </m:r>
                  </m:oMath>
                </a14:m>
                <a:endParaRPr lang="zh-CN" altLang="en-US" dirty="0">
                  <a:solidFill>
                    <a:schemeClr val="tx1"/>
                  </a:solidFill>
                </a:endParaRPr>
              </a:p>
              <a:p>
                <a:r>
                  <a:rPr lang="zh-CN" altLang="en-US" b="0" i="0" dirty="0">
                    <a:solidFill>
                      <a:schemeClr val="tx1"/>
                    </a:solidFill>
                    <a:effectLst/>
                    <a:latin typeface="DeepSeek-CJK-patch"/>
                  </a:rPr>
                  <a:t>也是重参数化的结果</a:t>
                </a:r>
                <a:r>
                  <a:rPr lang="en-US" altLang="zh-CN" b="0" i="0" dirty="0">
                    <a:solidFill>
                      <a:schemeClr val="tx1"/>
                    </a:solidFill>
                    <a:effectLst/>
                    <a:latin typeface="DeepSeek-CJK-patch"/>
                  </a:rPr>
                  <a:t>. </a:t>
                </a:r>
                <a:endParaRPr lang="zh-CN" altLang="en-US" sz="1800" dirty="0">
                  <a:solidFill>
                    <a:schemeClr val="tx1"/>
                  </a:solidFill>
                </a:endParaRPr>
              </a:p>
            </p:txBody>
          </p:sp>
        </mc:Choice>
        <mc:Fallback xmlns="">
          <p:sp>
            <p:nvSpPr>
              <p:cNvPr id="19" name="文本框 18">
                <a:extLst>
                  <a:ext uri="{FF2B5EF4-FFF2-40B4-BE49-F238E27FC236}">
                    <a16:creationId xmlns:a16="http://schemas.microsoft.com/office/drawing/2014/main" id="{C9A8B923-F4DD-79B1-B7E1-A6899BEE97E5}"/>
                  </a:ext>
                </a:extLst>
              </p:cNvPr>
              <p:cNvSpPr txBox="1">
                <a:spLocks noRot="1" noChangeAspect="1" noMove="1" noResize="1" noEditPoints="1" noAdjustHandles="1" noChangeArrowheads="1" noChangeShapeType="1" noTextEdit="1"/>
              </p:cNvSpPr>
              <p:nvPr/>
            </p:nvSpPr>
            <p:spPr>
              <a:xfrm>
                <a:off x="735416" y="3705768"/>
                <a:ext cx="6652355" cy="1321580"/>
              </a:xfrm>
              <a:prstGeom prst="rect">
                <a:avLst/>
              </a:prstGeom>
              <a:blipFill>
                <a:blip r:embed="rId10"/>
                <a:stretch>
                  <a:fillRect l="-825" t="-2765" b="-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5C8108C-D61B-F525-09F1-CCD34A757B65}"/>
                  </a:ext>
                </a:extLst>
              </p:cNvPr>
              <p:cNvSpPr txBox="1"/>
              <p:nvPr/>
            </p:nvSpPr>
            <p:spPr>
              <a:xfrm>
                <a:off x="735416" y="5027348"/>
                <a:ext cx="6462485" cy="1200329"/>
              </a:xfrm>
              <a:prstGeom prst="rect">
                <a:avLst/>
              </a:prstGeom>
              <a:noFill/>
            </p:spPr>
            <p:txBody>
              <a:bodyPr wrap="square">
                <a:spAutoFit/>
              </a:bodyPr>
              <a:lstStyle/>
              <a:p>
                <a:r>
                  <a:rPr lang="zh-CN" altLang="en-US" sz="1800" dirty="0"/>
                  <a:t>反向过程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zh-CN" altLang="en-US" sz="1800" i="1" smtClean="0">
                            <a:latin typeface="Cambria Math" panose="02040503050406030204" pitchFamily="18" charset="0"/>
                          </a:rPr>
                          <m:t>𝜃</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m:t>
                    </m:r>
                  </m:oMath>
                </a14:m>
                <a:r>
                  <a:rPr lang="zh-CN" altLang="en-US" dirty="0"/>
                  <a:t>也服从一个高斯分布，通常建模为：</a:t>
                </a:r>
                <a:endParaRPr lang="en-US" altLang="zh-CN" dirty="0"/>
              </a:p>
              <a:p>
                <a:pPr algn="ct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𝑝</m:t>
                          </m:r>
                        </m:e>
                        <m:sub>
                          <m:r>
                            <a:rPr lang="zh-CN" altLang="en-US" sz="1800" i="1">
                              <a:latin typeface="Cambria Math" panose="02040503050406030204" pitchFamily="18" charset="0"/>
                            </a:rPr>
                            <m:t>𝜃</m:t>
                          </m:r>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e>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sub>
                          </m:sSub>
                        </m:e>
                      </m:d>
                      <m:r>
                        <a:rPr lang="en-US" altLang="zh-CN" sz="1800" b="0" i="1" smtClean="0">
                          <a:latin typeface="Cambria Math" panose="02040503050406030204" pitchFamily="18" charset="0"/>
                        </a:rPr>
                        <m:t>=</m:t>
                      </m:r>
                      <m:r>
                        <a:rPr lang="zh-CN" altLang="en-US" sz="1800" b="0" i="1" smtClean="0">
                          <a:latin typeface="Cambria Math" panose="02040503050406030204" pitchFamily="18" charset="0"/>
                        </a:rPr>
                        <m:t>𝒩</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𝜇</m:t>
                          </m:r>
                        </m:e>
                        <m:sub>
                          <m:r>
                            <a:rPr lang="zh-CN" altLang="en-US" sz="1800" b="0" i="1" smtClean="0">
                              <a:latin typeface="Cambria Math" panose="02040503050406030204" pitchFamily="18" charset="0"/>
                            </a:rPr>
                            <m:t>𝜃</m:t>
                          </m:r>
                        </m:sub>
                      </m:sSub>
                      <m:d>
                        <m:dPr>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e>
                      </m:d>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m:rPr>
                              <m:sty m:val="p"/>
                            </m:rPr>
                            <a:rPr lang="en-US" altLang="zh-CN" sz="1800" i="1">
                              <a:latin typeface="Cambria Math" panose="02040503050406030204" pitchFamily="18" charset="0"/>
                            </a:rPr>
                            <m:t>Σ</m:t>
                          </m:r>
                        </m:e>
                        <m:sub>
                          <m:r>
                            <a:rPr lang="zh-CN" altLang="en-US" sz="1800" i="1" smtClean="0">
                              <a:latin typeface="Cambria Math" panose="02040503050406030204" pitchFamily="18" charset="0"/>
                            </a:rPr>
                            <m:t>𝜃</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𝑥</m:t>
                          </m:r>
                          <m:r>
                            <a:rPr lang="en-US" altLang="zh-CN" sz="1800" b="0" i="1" baseline="-25000" smtClean="0">
                              <a:latin typeface="Cambria Math" panose="02040503050406030204" pitchFamily="18" charset="0"/>
                            </a:rPr>
                            <m:t>𝑡</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e>
                      </m:d>
                      <m:r>
                        <a:rPr lang="en-US" altLang="zh-CN" sz="1800" b="0" i="1" smtClean="0">
                          <a:latin typeface="Cambria Math" panose="02040503050406030204" pitchFamily="18" charset="0"/>
                        </a:rPr>
                        <m:t>)</m:t>
                      </m:r>
                    </m:oMath>
                  </m:oMathPara>
                </a14:m>
                <a:endParaRPr lang="zh-CN" altLang="en-US" dirty="0"/>
              </a:p>
              <a:p>
                <a:r>
                  <a:rPr lang="zh-CN" altLang="en-US" dirty="0"/>
                  <a:t>其中均值由神经网络</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zh-CN" altLang="en-US" i="1" smtClean="0">
                            <a:latin typeface="Cambria Math" panose="02040503050406030204" pitchFamily="18" charset="0"/>
                          </a:rPr>
                          <m:t>𝜃</m:t>
                        </m:r>
                      </m:sub>
                    </m:sSub>
                  </m:oMath>
                </a14:m>
                <a:r>
                  <a:rPr lang="zh-CN" altLang="en-US" sz="1800" dirty="0"/>
                  <a:t>预测，可重参数化为：</a:t>
                </a:r>
                <a:endParaRPr lang="en-US" altLang="zh-CN" sz="1800" dirty="0"/>
              </a:p>
              <a:p>
                <a:pPr algn="ctr"/>
                <a14:m>
                  <m:oMathPara xmlns:m="http://schemas.openxmlformats.org/officeDocument/2006/math">
                    <m:oMathParaPr>
                      <m:jc m:val="centerGroup"/>
                    </m:oMathParaPr>
                    <m:oMath xmlns:m="http://schemas.openxmlformats.org/officeDocument/2006/math">
                      <m:r>
                        <a:rPr lang="zh-CN" altLang="el-GR" i="1" smtClean="0">
                          <a:latin typeface="Cambria Math" panose="02040503050406030204" pitchFamily="18" charset="0"/>
                          <a:ea typeface="Cambria Math" panose="02040503050406030204" pitchFamily="18" charset="0"/>
                        </a:rPr>
                        <m:t>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𝜃</m:t>
                          </m:r>
                        </m:sub>
                      </m:sSub>
                      <m:r>
                        <a:rPr lang="en-US" altLang="zh-CN" b="0" i="1" smtClean="0">
                          <a:latin typeface="Cambria Math" panose="02040503050406030204" pitchFamily="18" charset="0"/>
                        </a:rPr>
                        <m:t>+</m:t>
                      </m:r>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𝜎</m:t>
                          </m:r>
                        </m:e>
                        <m:sub>
                          <m:r>
                            <a:rPr lang="en-US" altLang="zh-CN" b="0" i="1" dirty="0" smtClean="0">
                              <a:latin typeface="Cambria Math" panose="02040503050406030204" pitchFamily="18" charset="0"/>
                            </a:rPr>
                            <m:t>𝑡</m:t>
                          </m:r>
                        </m:sub>
                      </m:sSub>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ea typeface="Cambria Math" panose="02040503050406030204" pitchFamily="18" charset="0"/>
                        </a:rPr>
                        <m:t>      </m:t>
                      </m:r>
                      <m:r>
                        <a:rPr lang="zh-CN" altLang="en-US" i="1">
                          <a:latin typeface="Cambria Math" panose="02040503050406030204" pitchFamily="18" charset="0"/>
                          <a:ea typeface="Cambria Math" panose="02040503050406030204" pitchFamily="18" charset="0"/>
                        </a:rPr>
                        <m:t>𝜖</m:t>
                      </m:r>
                      <m:r>
                        <a:rPr lang="en-US" altLang="zh-CN" i="1">
                          <a:latin typeface="Cambria Math" panose="02040503050406030204" pitchFamily="18" charset="0"/>
                        </a:rPr>
                        <m:t>~</m:t>
                      </m:r>
                      <m:r>
                        <a:rPr lang="zh-CN" altLang="en-US" i="1">
                          <a:latin typeface="Cambria Math" panose="02040503050406030204" pitchFamily="18" charset="0"/>
                        </a:rPr>
                        <m:t>𝒩</m:t>
                      </m:r>
                      <m:r>
                        <a:rPr lang="en-US" altLang="zh-CN" i="1">
                          <a:latin typeface="Cambria Math" panose="02040503050406030204" pitchFamily="18" charset="0"/>
                        </a:rPr>
                        <m:t>(0, 1)</m:t>
                      </m:r>
                    </m:oMath>
                  </m:oMathPara>
                </a14:m>
                <a:endParaRPr lang="zh-CN" altLang="en-US" dirty="0"/>
              </a:p>
            </p:txBody>
          </p:sp>
        </mc:Choice>
        <mc:Fallback xmlns="">
          <p:sp>
            <p:nvSpPr>
              <p:cNvPr id="20" name="文本框 19">
                <a:extLst>
                  <a:ext uri="{FF2B5EF4-FFF2-40B4-BE49-F238E27FC236}">
                    <a16:creationId xmlns:a16="http://schemas.microsoft.com/office/drawing/2014/main" id="{45C8108C-D61B-F525-09F1-CCD34A757B65}"/>
                  </a:ext>
                </a:extLst>
              </p:cNvPr>
              <p:cNvSpPr txBox="1">
                <a:spLocks noRot="1" noChangeAspect="1" noMove="1" noResize="1" noEditPoints="1" noAdjustHandles="1" noChangeArrowheads="1" noChangeShapeType="1" noTextEdit="1"/>
              </p:cNvSpPr>
              <p:nvPr/>
            </p:nvSpPr>
            <p:spPr>
              <a:xfrm>
                <a:off x="735416" y="5027348"/>
                <a:ext cx="6462485" cy="1200329"/>
              </a:xfrm>
              <a:prstGeom prst="rect">
                <a:avLst/>
              </a:prstGeom>
              <a:blipFill>
                <a:blip r:embed="rId11"/>
                <a:stretch>
                  <a:fillRect l="-849" t="-3046" b="-3046"/>
                </a:stretch>
              </a:blipFill>
            </p:spPr>
            <p:txBody>
              <a:bodyPr/>
              <a:lstStyle/>
              <a:p>
                <a:r>
                  <a:rPr lang="zh-CN" altLang="en-US">
                    <a:noFill/>
                  </a:rPr>
                  <a:t> </a:t>
                </a:r>
              </a:p>
            </p:txBody>
          </p:sp>
        </mc:Fallback>
      </mc:AlternateContent>
      <p:sp>
        <p:nvSpPr>
          <p:cNvPr id="21" name="矩形: 圆角 20">
            <a:extLst>
              <a:ext uri="{FF2B5EF4-FFF2-40B4-BE49-F238E27FC236}">
                <a16:creationId xmlns:a16="http://schemas.microsoft.com/office/drawing/2014/main" id="{24B3506F-4977-E3F8-FF50-4F0134EE0A24}"/>
              </a:ext>
            </a:extLst>
          </p:cNvPr>
          <p:cNvSpPr/>
          <p:nvPr/>
        </p:nvSpPr>
        <p:spPr>
          <a:xfrm>
            <a:off x="838200" y="3773714"/>
            <a:ext cx="4002314" cy="268515"/>
          </a:xfrm>
          <a:prstGeom prst="roundRect">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9" name="连接符: 肘形 28">
            <a:extLst>
              <a:ext uri="{FF2B5EF4-FFF2-40B4-BE49-F238E27FC236}">
                <a16:creationId xmlns:a16="http://schemas.microsoft.com/office/drawing/2014/main" id="{028FCFF1-3AF1-AC74-843F-7849AD011C99}"/>
              </a:ext>
            </a:extLst>
          </p:cNvPr>
          <p:cNvCxnSpPr>
            <a:cxnSpLocks/>
            <a:stCxn id="21" idx="0"/>
            <a:endCxn id="38" idx="1"/>
          </p:cNvCxnSpPr>
          <p:nvPr/>
        </p:nvCxnSpPr>
        <p:spPr>
          <a:xfrm rot="16200000" flipH="1">
            <a:off x="4988418" y="1624653"/>
            <a:ext cx="1079452" cy="5377574"/>
          </a:xfrm>
          <a:prstGeom prst="bentConnector4">
            <a:avLst>
              <a:gd name="adj1" fmla="val -11765"/>
              <a:gd name="adj2" fmla="val 80482"/>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pic>
        <p:nvPicPr>
          <p:cNvPr id="38" name="图片 37">
            <a:hlinkClick r:id="rId12" action="ppaction://hlinksldjump"/>
            <a:extLst>
              <a:ext uri="{FF2B5EF4-FFF2-40B4-BE49-F238E27FC236}">
                <a16:creationId xmlns:a16="http://schemas.microsoft.com/office/drawing/2014/main" id="{FB87ACFF-3230-559E-1E2B-7583BFE9332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6931" y="3705768"/>
            <a:ext cx="2294796" cy="2294796"/>
          </a:xfrm>
          <a:prstGeom prst="rect">
            <a:avLst/>
          </a:prstGeom>
        </p:spPr>
      </p:pic>
    </p:spTree>
    <p:extLst>
      <p:ext uri="{BB962C8B-B14F-4D97-AF65-F5344CB8AC3E}">
        <p14:creationId xmlns:p14="http://schemas.microsoft.com/office/powerpoint/2010/main" val="1773756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DBB7B2-BE6B-F351-88FB-8A5C0F271C9E}"/>
              </a:ext>
            </a:extLst>
          </p:cNvPr>
          <p:cNvSpPr>
            <a:spLocks noGrp="1"/>
          </p:cNvSpPr>
          <p:nvPr>
            <p:ph type="title"/>
          </p:nvPr>
        </p:nvSpPr>
        <p:spPr/>
        <p:txBody>
          <a:bodyPr/>
          <a:lstStyle/>
          <a:p>
            <a:r>
              <a:rPr lang="en-US" altLang="zh-CN" dirty="0"/>
              <a:t>What is Diffusion model?</a:t>
            </a:r>
            <a:endParaRPr lang="zh-CN" altLang="en-US" dirty="0"/>
          </a:p>
        </p:txBody>
      </p:sp>
      <p:sp>
        <p:nvSpPr>
          <p:cNvPr id="2" name="日期占位符 1">
            <a:extLst>
              <a:ext uri="{FF2B5EF4-FFF2-40B4-BE49-F238E27FC236}">
                <a16:creationId xmlns:a16="http://schemas.microsoft.com/office/drawing/2014/main" id="{BAE44911-C465-D606-9D0C-D3BB92CE02B7}"/>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038CC172-5D93-55FE-CE1B-88413AA610A7}"/>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69D118B5-44AA-FFEE-4768-A1287DA62761}"/>
              </a:ext>
            </a:extLst>
          </p:cNvPr>
          <p:cNvSpPr>
            <a:spLocks noGrp="1"/>
          </p:cNvSpPr>
          <p:nvPr>
            <p:ph type="sldNum" sz="quarter" idx="12"/>
          </p:nvPr>
        </p:nvSpPr>
        <p:spPr/>
        <p:txBody>
          <a:bodyPr/>
          <a:lstStyle/>
          <a:p>
            <a:fld id="{FBA2AAD9-678A-444D-9C91-F71F6204EDF4}" type="slidenum">
              <a:rPr lang="zh-CN" altLang="en-US" smtClean="0"/>
              <a:t>1</a:t>
            </a:fld>
            <a:endParaRPr lang="zh-CN" altLang="en-US"/>
          </a:p>
        </p:txBody>
      </p:sp>
      <p:sp>
        <p:nvSpPr>
          <p:cNvPr id="6" name="object 9">
            <a:extLst>
              <a:ext uri="{FF2B5EF4-FFF2-40B4-BE49-F238E27FC236}">
                <a16:creationId xmlns:a16="http://schemas.microsoft.com/office/drawing/2014/main" id="{44E4EFEA-4AB2-7939-73D0-4D085AE26735}"/>
              </a:ext>
            </a:extLst>
          </p:cNvPr>
          <p:cNvSpPr/>
          <p:nvPr/>
        </p:nvSpPr>
        <p:spPr>
          <a:xfrm>
            <a:off x="3872738" y="4710510"/>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6">
                <a:lumMod val="75000"/>
              </a:schemeClr>
            </a:solidFill>
          </a:ln>
        </p:spPr>
        <p:txBody>
          <a:bodyPr wrap="square" lIns="0" tIns="0" rIns="0" bIns="0" rtlCol="0"/>
          <a:lstStyle/>
          <a:p>
            <a:endParaRPr dirty="0"/>
          </a:p>
        </p:txBody>
      </p:sp>
      <p:sp>
        <p:nvSpPr>
          <p:cNvPr id="7" name="object 13">
            <a:extLst>
              <a:ext uri="{FF2B5EF4-FFF2-40B4-BE49-F238E27FC236}">
                <a16:creationId xmlns:a16="http://schemas.microsoft.com/office/drawing/2014/main" id="{638FB3FB-0AED-0427-2D24-C435B432ED44}"/>
              </a:ext>
            </a:extLst>
          </p:cNvPr>
          <p:cNvSpPr/>
          <p:nvPr/>
        </p:nvSpPr>
        <p:spPr>
          <a:xfrm>
            <a:off x="7205471" y="5277118"/>
            <a:ext cx="958850"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p>
            <a:endParaRPr dirty="0"/>
          </a:p>
        </p:txBody>
      </p:sp>
      <p:grpSp>
        <p:nvGrpSpPr>
          <p:cNvPr id="8" name="object 2">
            <a:extLst>
              <a:ext uri="{FF2B5EF4-FFF2-40B4-BE49-F238E27FC236}">
                <a16:creationId xmlns:a16="http://schemas.microsoft.com/office/drawing/2014/main" id="{04E157A8-CDC0-18D7-0E6D-0DFC31150DAA}"/>
              </a:ext>
            </a:extLst>
          </p:cNvPr>
          <p:cNvGrpSpPr/>
          <p:nvPr/>
        </p:nvGrpSpPr>
        <p:grpSpPr>
          <a:xfrm>
            <a:off x="4123944" y="5239511"/>
            <a:ext cx="586740" cy="581025"/>
            <a:chOff x="4123944" y="5239511"/>
            <a:chExt cx="586740" cy="581025"/>
          </a:xfrm>
        </p:grpSpPr>
        <p:pic>
          <p:nvPicPr>
            <p:cNvPr id="9" name="object 3">
              <a:extLst>
                <a:ext uri="{FF2B5EF4-FFF2-40B4-BE49-F238E27FC236}">
                  <a16:creationId xmlns:a16="http://schemas.microsoft.com/office/drawing/2014/main" id="{28376813-38C8-B666-69BA-523AA80882C3}"/>
                </a:ext>
              </a:extLst>
            </p:cNvPr>
            <p:cNvPicPr/>
            <p:nvPr/>
          </p:nvPicPr>
          <p:blipFill>
            <a:blip r:embed="rId2" cstate="print"/>
            <a:stretch>
              <a:fillRect/>
            </a:stretch>
          </p:blipFill>
          <p:spPr>
            <a:xfrm>
              <a:off x="4127962" y="5241453"/>
              <a:ext cx="574683" cy="570664"/>
            </a:xfrm>
            <a:prstGeom prst="rect">
              <a:avLst/>
            </a:prstGeom>
          </p:spPr>
        </p:pic>
        <p:sp>
          <p:nvSpPr>
            <p:cNvPr id="10" name="object 4">
              <a:extLst>
                <a:ext uri="{FF2B5EF4-FFF2-40B4-BE49-F238E27FC236}">
                  <a16:creationId xmlns:a16="http://schemas.microsoft.com/office/drawing/2014/main" id="{D3863DAA-E4F1-62CF-1041-FB8FAA2FFA63}"/>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p>
              <a:endParaRPr/>
            </a:p>
          </p:txBody>
        </p:sp>
      </p:grpSp>
      <p:grpSp>
        <p:nvGrpSpPr>
          <p:cNvPr id="11" name="object 5">
            <a:extLst>
              <a:ext uri="{FF2B5EF4-FFF2-40B4-BE49-F238E27FC236}">
                <a16:creationId xmlns:a16="http://schemas.microsoft.com/office/drawing/2014/main" id="{BFE71BE9-8F9A-31DC-3FD5-0E7D0F6AAF7D}"/>
              </a:ext>
            </a:extLst>
          </p:cNvPr>
          <p:cNvGrpSpPr/>
          <p:nvPr/>
        </p:nvGrpSpPr>
        <p:grpSpPr>
          <a:xfrm>
            <a:off x="5278373" y="1748027"/>
            <a:ext cx="1572895" cy="346075"/>
            <a:chOff x="5278373" y="1748027"/>
            <a:chExt cx="1572895" cy="346075"/>
          </a:xfrm>
        </p:grpSpPr>
        <p:sp>
          <p:nvSpPr>
            <p:cNvPr id="12" name="object 6">
              <a:extLst>
                <a:ext uri="{FF2B5EF4-FFF2-40B4-BE49-F238E27FC236}">
                  <a16:creationId xmlns:a16="http://schemas.microsoft.com/office/drawing/2014/main" id="{8CEA786E-670C-B427-E806-D1C55F9FF990}"/>
                </a:ext>
              </a:extLst>
            </p:cNvPr>
            <p:cNvSpPr/>
            <p:nvPr/>
          </p:nvSpPr>
          <p:spPr>
            <a:xfrm>
              <a:off x="5278373" y="1885441"/>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a:p>
          </p:txBody>
        </p:sp>
        <p:sp>
          <p:nvSpPr>
            <p:cNvPr id="13" name="object 7">
              <a:extLst>
                <a:ext uri="{FF2B5EF4-FFF2-40B4-BE49-F238E27FC236}">
                  <a16:creationId xmlns:a16="http://schemas.microsoft.com/office/drawing/2014/main" id="{7BDB7811-C83E-3D4E-1F7D-96926977B699}"/>
                </a:ext>
              </a:extLst>
            </p:cNvPr>
            <p:cNvSpPr/>
            <p:nvPr/>
          </p:nvSpPr>
          <p:spPr>
            <a:xfrm>
              <a:off x="5516879" y="1748027"/>
              <a:ext cx="929640" cy="346075"/>
            </a:xfrm>
            <a:custGeom>
              <a:avLst/>
              <a:gdLst/>
              <a:ahLst/>
              <a:cxnLst/>
              <a:rect l="l" t="t" r="r" b="b"/>
              <a:pathLst>
                <a:path w="929639" h="346075">
                  <a:moveTo>
                    <a:pt x="929639" y="0"/>
                  </a:moveTo>
                  <a:lnTo>
                    <a:pt x="0" y="0"/>
                  </a:lnTo>
                  <a:lnTo>
                    <a:pt x="0" y="345948"/>
                  </a:lnTo>
                  <a:lnTo>
                    <a:pt x="929639" y="345948"/>
                  </a:lnTo>
                  <a:lnTo>
                    <a:pt x="929639" y="0"/>
                  </a:lnTo>
                  <a:close/>
                </a:path>
              </a:pathLst>
            </a:custGeom>
            <a:solidFill>
              <a:srgbClr val="FFFFFF"/>
            </a:solidFill>
          </p:spPr>
          <p:txBody>
            <a:bodyPr wrap="square" lIns="0" tIns="0" rIns="0" bIns="0" rtlCol="0"/>
            <a:lstStyle/>
            <a:p>
              <a:endParaRPr/>
            </a:p>
          </p:txBody>
        </p:sp>
      </p:grpSp>
      <p:pic>
        <p:nvPicPr>
          <p:cNvPr id="14" name="object 16">
            <a:extLst>
              <a:ext uri="{FF2B5EF4-FFF2-40B4-BE49-F238E27FC236}">
                <a16:creationId xmlns:a16="http://schemas.microsoft.com/office/drawing/2014/main" id="{45D0375F-1A89-2336-7E94-71ED0D531377}"/>
              </a:ext>
            </a:extLst>
          </p:cNvPr>
          <p:cNvPicPr/>
          <p:nvPr/>
        </p:nvPicPr>
        <p:blipFill>
          <a:blip r:embed="rId3" cstate="print"/>
          <a:stretch>
            <a:fillRect/>
          </a:stretch>
        </p:blipFill>
        <p:spPr>
          <a:xfrm>
            <a:off x="2377826" y="2543949"/>
            <a:ext cx="229705" cy="169428"/>
          </a:xfrm>
          <a:prstGeom prst="rect">
            <a:avLst/>
          </a:prstGeom>
        </p:spPr>
      </p:pic>
      <p:grpSp>
        <p:nvGrpSpPr>
          <p:cNvPr id="15" name="object 17">
            <a:extLst>
              <a:ext uri="{FF2B5EF4-FFF2-40B4-BE49-F238E27FC236}">
                <a16:creationId xmlns:a16="http://schemas.microsoft.com/office/drawing/2014/main" id="{5F37740B-2EE1-552A-8439-F8A171FD59D3}"/>
              </a:ext>
            </a:extLst>
          </p:cNvPr>
          <p:cNvGrpSpPr/>
          <p:nvPr/>
        </p:nvGrpSpPr>
        <p:grpSpPr>
          <a:xfrm>
            <a:off x="4206611" y="2543949"/>
            <a:ext cx="356870" cy="168275"/>
            <a:chOff x="4206611" y="2543949"/>
            <a:chExt cx="356870" cy="168275"/>
          </a:xfrm>
        </p:grpSpPr>
        <p:pic>
          <p:nvPicPr>
            <p:cNvPr id="16" name="object 18">
              <a:extLst>
                <a:ext uri="{FF2B5EF4-FFF2-40B4-BE49-F238E27FC236}">
                  <a16:creationId xmlns:a16="http://schemas.microsoft.com/office/drawing/2014/main" id="{1654444C-B1C5-6275-5A88-E64CB121EC28}"/>
                </a:ext>
              </a:extLst>
            </p:cNvPr>
            <p:cNvPicPr/>
            <p:nvPr/>
          </p:nvPicPr>
          <p:blipFill>
            <a:blip r:embed="rId4" cstate="print"/>
            <a:stretch>
              <a:fillRect/>
            </a:stretch>
          </p:blipFill>
          <p:spPr>
            <a:xfrm>
              <a:off x="4206611" y="2543949"/>
              <a:ext cx="202565" cy="167844"/>
            </a:xfrm>
            <a:prstGeom prst="rect">
              <a:avLst/>
            </a:prstGeom>
          </p:spPr>
        </p:pic>
        <p:sp>
          <p:nvSpPr>
            <p:cNvPr id="17" name="object 19">
              <a:extLst>
                <a:ext uri="{FF2B5EF4-FFF2-40B4-BE49-F238E27FC236}">
                  <a16:creationId xmlns:a16="http://schemas.microsoft.com/office/drawing/2014/main" id="{2A19D7E5-9443-D586-0FB5-45BF1B740CB0}"/>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18" name="object 20">
            <a:extLst>
              <a:ext uri="{FF2B5EF4-FFF2-40B4-BE49-F238E27FC236}">
                <a16:creationId xmlns:a16="http://schemas.microsoft.com/office/drawing/2014/main" id="{AFDA2068-B05B-7A26-9459-7BD60CD274DB}"/>
              </a:ext>
            </a:extLst>
          </p:cNvPr>
          <p:cNvPicPr/>
          <p:nvPr/>
        </p:nvPicPr>
        <p:blipFill>
          <a:blip r:embed="rId5" cstate="print"/>
          <a:stretch>
            <a:fillRect/>
          </a:stretch>
        </p:blipFill>
        <p:spPr>
          <a:xfrm>
            <a:off x="4609344" y="2598578"/>
            <a:ext cx="64344" cy="110840"/>
          </a:xfrm>
          <a:prstGeom prst="rect">
            <a:avLst/>
          </a:prstGeom>
        </p:spPr>
      </p:pic>
      <p:pic>
        <p:nvPicPr>
          <p:cNvPr id="19" name="object 21">
            <a:extLst>
              <a:ext uri="{FF2B5EF4-FFF2-40B4-BE49-F238E27FC236}">
                <a16:creationId xmlns:a16="http://schemas.microsoft.com/office/drawing/2014/main" id="{1365FDFF-0BD6-B810-9784-5B212FEE7181}"/>
              </a:ext>
            </a:extLst>
          </p:cNvPr>
          <p:cNvPicPr/>
          <p:nvPr/>
        </p:nvPicPr>
        <p:blipFill>
          <a:blip r:embed="rId6" cstate="print"/>
          <a:stretch>
            <a:fillRect/>
          </a:stretch>
        </p:blipFill>
        <p:spPr>
          <a:xfrm>
            <a:off x="7609400" y="2542977"/>
            <a:ext cx="200371" cy="168453"/>
          </a:xfrm>
          <a:prstGeom prst="rect">
            <a:avLst/>
          </a:prstGeom>
        </p:spPr>
      </p:pic>
      <p:sp>
        <p:nvSpPr>
          <p:cNvPr id="20" name="object 22">
            <a:extLst>
              <a:ext uri="{FF2B5EF4-FFF2-40B4-BE49-F238E27FC236}">
                <a16:creationId xmlns:a16="http://schemas.microsoft.com/office/drawing/2014/main" id="{B624EA65-A903-D6E8-3A33-DAA7D25908D7}"/>
              </a:ext>
            </a:extLst>
          </p:cNvPr>
          <p:cNvSpPr/>
          <p:nvPr/>
        </p:nvSpPr>
        <p:spPr>
          <a:xfrm>
            <a:off x="8551707"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21" name="object 23">
            <a:extLst>
              <a:ext uri="{FF2B5EF4-FFF2-40B4-BE49-F238E27FC236}">
                <a16:creationId xmlns:a16="http://schemas.microsoft.com/office/drawing/2014/main" id="{E1E5F579-2B88-F37B-0357-26CDEE31B5DD}"/>
              </a:ext>
            </a:extLst>
          </p:cNvPr>
          <p:cNvSpPr/>
          <p:nvPr/>
        </p:nvSpPr>
        <p:spPr>
          <a:xfrm>
            <a:off x="8630040"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22" name="object 24">
            <a:extLst>
              <a:ext uri="{FF2B5EF4-FFF2-40B4-BE49-F238E27FC236}">
                <a16:creationId xmlns:a16="http://schemas.microsoft.com/office/drawing/2014/main" id="{8CF8D0E8-2689-8ED3-88FC-622489887DBC}"/>
              </a:ext>
            </a:extLst>
          </p:cNvPr>
          <p:cNvSpPr/>
          <p:nvPr/>
        </p:nvSpPr>
        <p:spPr>
          <a:xfrm>
            <a:off x="8709167"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pic>
        <p:nvPicPr>
          <p:cNvPr id="23" name="object 25">
            <a:extLst>
              <a:ext uri="{FF2B5EF4-FFF2-40B4-BE49-F238E27FC236}">
                <a16:creationId xmlns:a16="http://schemas.microsoft.com/office/drawing/2014/main" id="{7598F858-15C1-FE8C-175B-8BA0E182FB85}"/>
              </a:ext>
            </a:extLst>
          </p:cNvPr>
          <p:cNvPicPr/>
          <p:nvPr/>
        </p:nvPicPr>
        <p:blipFill>
          <a:blip r:embed="rId7" cstate="print"/>
          <a:stretch>
            <a:fillRect/>
          </a:stretch>
        </p:blipFill>
        <p:spPr>
          <a:xfrm>
            <a:off x="9523797" y="2543949"/>
            <a:ext cx="262473" cy="165470"/>
          </a:xfrm>
          <a:prstGeom prst="rect">
            <a:avLst/>
          </a:prstGeom>
        </p:spPr>
      </p:pic>
      <p:pic>
        <p:nvPicPr>
          <p:cNvPr id="24" name="object 26">
            <a:extLst>
              <a:ext uri="{FF2B5EF4-FFF2-40B4-BE49-F238E27FC236}">
                <a16:creationId xmlns:a16="http://schemas.microsoft.com/office/drawing/2014/main" id="{AB1A558C-7263-3E3D-B688-7839EAD9FC29}"/>
              </a:ext>
            </a:extLst>
          </p:cNvPr>
          <p:cNvPicPr/>
          <p:nvPr/>
        </p:nvPicPr>
        <p:blipFill>
          <a:blip r:embed="rId8">
            <a:extLst>
              <a:ext uri="{28A0092B-C50C-407E-A947-70E740481C1C}">
                <a14:useLocalDpi xmlns:a14="http://schemas.microsoft.com/office/drawing/2010/main" val="0"/>
              </a:ext>
            </a:extLst>
          </a:blip>
          <a:srcRect/>
          <a:stretch/>
        </p:blipFill>
        <p:spPr>
          <a:xfrm>
            <a:off x="1990344" y="1456181"/>
            <a:ext cx="960119" cy="960119"/>
          </a:xfrm>
          <a:prstGeom prst="rect">
            <a:avLst/>
          </a:prstGeom>
        </p:spPr>
      </p:pic>
      <p:pic>
        <p:nvPicPr>
          <p:cNvPr id="25" name="object 27">
            <a:extLst>
              <a:ext uri="{FF2B5EF4-FFF2-40B4-BE49-F238E27FC236}">
                <a16:creationId xmlns:a16="http://schemas.microsoft.com/office/drawing/2014/main" id="{8972A4B5-E7C1-3530-93B8-0234D6AB97A6}"/>
              </a:ext>
            </a:extLst>
          </p:cNvPr>
          <p:cNvPicPr/>
          <p:nvPr/>
        </p:nvPicPr>
        <p:blipFill>
          <a:blip r:embed="rId9">
            <a:extLst>
              <a:ext uri="{28A0092B-C50C-407E-A947-70E740481C1C}">
                <a14:useLocalDpi xmlns:a14="http://schemas.microsoft.com/office/drawing/2010/main" val="0"/>
              </a:ext>
            </a:extLst>
          </a:blip>
          <a:srcRect/>
          <a:stretch/>
        </p:blipFill>
        <p:spPr>
          <a:xfrm>
            <a:off x="3936491" y="1456181"/>
            <a:ext cx="960119" cy="960119"/>
          </a:xfrm>
          <a:prstGeom prst="rect">
            <a:avLst/>
          </a:prstGeom>
        </p:spPr>
      </p:pic>
      <p:pic>
        <p:nvPicPr>
          <p:cNvPr id="26" name="object 28">
            <a:extLst>
              <a:ext uri="{FF2B5EF4-FFF2-40B4-BE49-F238E27FC236}">
                <a16:creationId xmlns:a16="http://schemas.microsoft.com/office/drawing/2014/main" id="{CE18115F-A5F8-6DAD-E59E-4B984BC17541}"/>
              </a:ext>
            </a:extLst>
          </p:cNvPr>
          <p:cNvPicPr/>
          <p:nvPr/>
        </p:nvPicPr>
        <p:blipFill>
          <a:blip r:embed="rId10">
            <a:extLst>
              <a:ext uri="{28A0092B-C50C-407E-A947-70E740481C1C}">
                <a14:useLocalDpi xmlns:a14="http://schemas.microsoft.com/office/drawing/2010/main" val="0"/>
              </a:ext>
            </a:extLst>
          </a:blip>
          <a:srcRect/>
          <a:stretch/>
        </p:blipFill>
        <p:spPr>
          <a:xfrm>
            <a:off x="7205471" y="1455419"/>
            <a:ext cx="961643" cy="961643"/>
          </a:xfrm>
          <a:prstGeom prst="rect">
            <a:avLst/>
          </a:prstGeom>
        </p:spPr>
      </p:pic>
      <p:pic>
        <p:nvPicPr>
          <p:cNvPr id="27" name="object 29">
            <a:extLst>
              <a:ext uri="{FF2B5EF4-FFF2-40B4-BE49-F238E27FC236}">
                <a16:creationId xmlns:a16="http://schemas.microsoft.com/office/drawing/2014/main" id="{D7C87454-0BB1-D052-9043-4D12CF6870EA}"/>
              </a:ext>
            </a:extLst>
          </p:cNvPr>
          <p:cNvPicPr/>
          <p:nvPr/>
        </p:nvPicPr>
        <p:blipFill>
          <a:blip r:embed="rId11">
            <a:extLst>
              <a:ext uri="{28A0092B-C50C-407E-A947-70E740481C1C}">
                <a14:useLocalDpi xmlns:a14="http://schemas.microsoft.com/office/drawing/2010/main" val="0"/>
              </a:ext>
            </a:extLst>
          </a:blip>
          <a:srcRect/>
          <a:stretch/>
        </p:blipFill>
        <p:spPr>
          <a:xfrm>
            <a:off x="9151619" y="1455419"/>
            <a:ext cx="961643" cy="961643"/>
          </a:xfrm>
          <a:prstGeom prst="rect">
            <a:avLst/>
          </a:prstGeom>
        </p:spPr>
      </p:pic>
      <p:sp>
        <p:nvSpPr>
          <p:cNvPr id="28" name="object 30">
            <a:extLst>
              <a:ext uri="{FF2B5EF4-FFF2-40B4-BE49-F238E27FC236}">
                <a16:creationId xmlns:a16="http://schemas.microsoft.com/office/drawing/2014/main" id="{6AD1A8FA-B14A-6911-3196-680E72C3E73D}"/>
              </a:ext>
            </a:extLst>
          </p:cNvPr>
          <p:cNvSpPr txBox="1"/>
          <p:nvPr/>
        </p:nvSpPr>
        <p:spPr>
          <a:xfrm>
            <a:off x="1257427" y="1771269"/>
            <a:ext cx="505459"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29" name="object 31">
            <a:extLst>
              <a:ext uri="{FF2B5EF4-FFF2-40B4-BE49-F238E27FC236}">
                <a16:creationId xmlns:a16="http://schemas.microsoft.com/office/drawing/2014/main" id="{283A0609-3E21-2DCB-E0CB-85DFC298FA31}"/>
              </a:ext>
            </a:extLst>
          </p:cNvPr>
          <p:cNvSpPr txBox="1"/>
          <p:nvPr/>
        </p:nvSpPr>
        <p:spPr>
          <a:xfrm>
            <a:off x="10359643" y="1771269"/>
            <a:ext cx="60833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30" name="object 32">
            <a:extLst>
              <a:ext uri="{FF2B5EF4-FFF2-40B4-BE49-F238E27FC236}">
                <a16:creationId xmlns:a16="http://schemas.microsoft.com/office/drawing/2014/main" id="{E43FDC97-FAC8-8C7E-952F-93552EB8436E}"/>
              </a:ext>
            </a:extLst>
          </p:cNvPr>
          <p:cNvSpPr/>
          <p:nvPr/>
        </p:nvSpPr>
        <p:spPr>
          <a:xfrm>
            <a:off x="8811006"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31" name="object 33">
            <a:extLst>
              <a:ext uri="{FF2B5EF4-FFF2-40B4-BE49-F238E27FC236}">
                <a16:creationId xmlns:a16="http://schemas.microsoft.com/office/drawing/2014/main" id="{7D5D5134-324C-F9CA-036E-509FC57271DB}"/>
              </a:ext>
            </a:extLst>
          </p:cNvPr>
          <p:cNvSpPr/>
          <p:nvPr/>
        </p:nvSpPr>
        <p:spPr>
          <a:xfrm>
            <a:off x="8245602"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sp>
        <p:nvSpPr>
          <p:cNvPr id="32" name="object 34">
            <a:extLst>
              <a:ext uri="{FF2B5EF4-FFF2-40B4-BE49-F238E27FC236}">
                <a16:creationId xmlns:a16="http://schemas.microsoft.com/office/drawing/2014/main" id="{AE326303-630A-1948-8173-9C54EA1ECE55}"/>
              </a:ext>
            </a:extLst>
          </p:cNvPr>
          <p:cNvSpPr/>
          <p:nvPr/>
        </p:nvSpPr>
        <p:spPr>
          <a:xfrm>
            <a:off x="333353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33" name="object 35">
            <a:extLst>
              <a:ext uri="{FF2B5EF4-FFF2-40B4-BE49-F238E27FC236}">
                <a16:creationId xmlns:a16="http://schemas.microsoft.com/office/drawing/2014/main" id="{555D7553-7786-D495-480D-76BA6D18E7F8}"/>
              </a:ext>
            </a:extLst>
          </p:cNvPr>
          <p:cNvSpPr/>
          <p:nvPr/>
        </p:nvSpPr>
        <p:spPr>
          <a:xfrm>
            <a:off x="3411864"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34" name="object 36">
            <a:extLst>
              <a:ext uri="{FF2B5EF4-FFF2-40B4-BE49-F238E27FC236}">
                <a16:creationId xmlns:a16="http://schemas.microsoft.com/office/drawing/2014/main" id="{2E12CD3D-61DF-4AB1-2501-079EDA19B752}"/>
              </a:ext>
            </a:extLst>
          </p:cNvPr>
          <p:cNvSpPr/>
          <p:nvPr/>
        </p:nvSpPr>
        <p:spPr>
          <a:xfrm>
            <a:off x="349099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35" name="object 37">
            <a:extLst>
              <a:ext uri="{FF2B5EF4-FFF2-40B4-BE49-F238E27FC236}">
                <a16:creationId xmlns:a16="http://schemas.microsoft.com/office/drawing/2014/main" id="{551EF6F6-19BF-EB4C-2FC2-6FBB1403F0D7}"/>
              </a:ext>
            </a:extLst>
          </p:cNvPr>
          <p:cNvSpPr/>
          <p:nvPr/>
        </p:nvSpPr>
        <p:spPr>
          <a:xfrm>
            <a:off x="3592829"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36" name="object 38">
            <a:extLst>
              <a:ext uri="{FF2B5EF4-FFF2-40B4-BE49-F238E27FC236}">
                <a16:creationId xmlns:a16="http://schemas.microsoft.com/office/drawing/2014/main" id="{793C6BA6-2402-3305-1D30-831E1CA4044B}"/>
              </a:ext>
            </a:extLst>
          </p:cNvPr>
          <p:cNvSpPr/>
          <p:nvPr/>
        </p:nvSpPr>
        <p:spPr>
          <a:xfrm>
            <a:off x="3027426"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37" name="object 39">
            <a:extLst>
              <a:ext uri="{FF2B5EF4-FFF2-40B4-BE49-F238E27FC236}">
                <a16:creationId xmlns:a16="http://schemas.microsoft.com/office/drawing/2014/main" id="{7FB4FE54-5E05-084D-26D9-9B531A46B07B}"/>
              </a:ext>
            </a:extLst>
          </p:cNvPr>
          <p:cNvGrpSpPr/>
          <p:nvPr/>
        </p:nvGrpSpPr>
        <p:grpSpPr>
          <a:xfrm>
            <a:off x="3137916" y="1168908"/>
            <a:ext cx="586740" cy="581025"/>
            <a:chOff x="3137916" y="1168908"/>
            <a:chExt cx="586740" cy="581025"/>
          </a:xfrm>
        </p:grpSpPr>
        <p:pic>
          <p:nvPicPr>
            <p:cNvPr id="38" name="object 40">
              <a:extLst>
                <a:ext uri="{FF2B5EF4-FFF2-40B4-BE49-F238E27FC236}">
                  <a16:creationId xmlns:a16="http://schemas.microsoft.com/office/drawing/2014/main" id="{10E45BE9-C2A7-1AF5-6413-662869F3F0B3}"/>
                </a:ext>
              </a:extLst>
            </p:cNvPr>
            <p:cNvPicPr/>
            <p:nvPr/>
          </p:nvPicPr>
          <p:blipFill>
            <a:blip r:embed="rId2" cstate="print"/>
            <a:stretch>
              <a:fillRect/>
            </a:stretch>
          </p:blipFill>
          <p:spPr>
            <a:xfrm>
              <a:off x="3141934" y="1170849"/>
              <a:ext cx="574683" cy="570664"/>
            </a:xfrm>
            <a:prstGeom prst="rect">
              <a:avLst/>
            </a:prstGeom>
          </p:spPr>
        </p:pic>
        <p:sp>
          <p:nvSpPr>
            <p:cNvPr id="39" name="object 41">
              <a:extLst>
                <a:ext uri="{FF2B5EF4-FFF2-40B4-BE49-F238E27FC236}">
                  <a16:creationId xmlns:a16="http://schemas.microsoft.com/office/drawing/2014/main" id="{A9B437AD-08DE-1994-637D-420D824C4DC4}"/>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40" name="object 42">
              <a:extLst>
                <a:ext uri="{FF2B5EF4-FFF2-40B4-BE49-F238E27FC236}">
                  <a16:creationId xmlns:a16="http://schemas.microsoft.com/office/drawing/2014/main" id="{99EA0B33-331A-210A-CF13-40D3CE932097}"/>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41" name="object 43">
              <a:extLst>
                <a:ext uri="{FF2B5EF4-FFF2-40B4-BE49-F238E27FC236}">
                  <a16:creationId xmlns:a16="http://schemas.microsoft.com/office/drawing/2014/main" id="{397EAAAF-5854-3D7D-147C-EA76B185E937}"/>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grpSp>
        <p:nvGrpSpPr>
          <p:cNvPr id="42" name="object 44">
            <a:extLst>
              <a:ext uri="{FF2B5EF4-FFF2-40B4-BE49-F238E27FC236}">
                <a16:creationId xmlns:a16="http://schemas.microsoft.com/office/drawing/2014/main" id="{D2E3F145-B167-F225-3E2C-DD4ECAD76854}"/>
              </a:ext>
            </a:extLst>
          </p:cNvPr>
          <p:cNvGrpSpPr/>
          <p:nvPr/>
        </p:nvGrpSpPr>
        <p:grpSpPr>
          <a:xfrm>
            <a:off x="8377428" y="1168908"/>
            <a:ext cx="586740" cy="581025"/>
            <a:chOff x="8377428" y="1168908"/>
            <a:chExt cx="586740" cy="581025"/>
          </a:xfrm>
        </p:grpSpPr>
        <p:pic>
          <p:nvPicPr>
            <p:cNvPr id="43" name="object 45">
              <a:extLst>
                <a:ext uri="{FF2B5EF4-FFF2-40B4-BE49-F238E27FC236}">
                  <a16:creationId xmlns:a16="http://schemas.microsoft.com/office/drawing/2014/main" id="{E9BBA000-F24A-D092-5759-983D03B79A1A}"/>
                </a:ext>
              </a:extLst>
            </p:cNvPr>
            <p:cNvPicPr/>
            <p:nvPr/>
          </p:nvPicPr>
          <p:blipFill>
            <a:blip r:embed="rId2" cstate="print"/>
            <a:stretch>
              <a:fillRect/>
            </a:stretch>
          </p:blipFill>
          <p:spPr>
            <a:xfrm>
              <a:off x="8381446" y="1170849"/>
              <a:ext cx="574683" cy="570664"/>
            </a:xfrm>
            <a:prstGeom prst="rect">
              <a:avLst/>
            </a:prstGeom>
          </p:spPr>
        </p:pic>
        <p:sp>
          <p:nvSpPr>
            <p:cNvPr id="44" name="object 46">
              <a:extLst>
                <a:ext uri="{FF2B5EF4-FFF2-40B4-BE49-F238E27FC236}">
                  <a16:creationId xmlns:a16="http://schemas.microsoft.com/office/drawing/2014/main" id="{4D8EAC91-FE80-2897-3D97-ACC6DAC5E65B}"/>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45" name="object 47">
              <a:extLst>
                <a:ext uri="{FF2B5EF4-FFF2-40B4-BE49-F238E27FC236}">
                  <a16:creationId xmlns:a16="http://schemas.microsoft.com/office/drawing/2014/main" id="{00DE5DF6-D695-EEFA-E835-324C1E6B6C20}"/>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dirty="0"/>
            </a:p>
          </p:txBody>
        </p:sp>
        <p:sp>
          <p:nvSpPr>
            <p:cNvPr id="46" name="object 48">
              <a:extLst>
                <a:ext uri="{FF2B5EF4-FFF2-40B4-BE49-F238E27FC236}">
                  <a16:creationId xmlns:a16="http://schemas.microsoft.com/office/drawing/2014/main" id="{CCB7AAA7-9853-6AC4-7A2A-04F6A8242DD5}"/>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a:p>
          </p:txBody>
        </p:sp>
      </p:grpSp>
      <p:sp>
        <p:nvSpPr>
          <p:cNvPr id="47" name="object 49">
            <a:extLst>
              <a:ext uri="{FF2B5EF4-FFF2-40B4-BE49-F238E27FC236}">
                <a16:creationId xmlns:a16="http://schemas.microsoft.com/office/drawing/2014/main" id="{56CD94D5-2572-C23C-10E4-7354AAB413C7}"/>
              </a:ext>
            </a:extLst>
          </p:cNvPr>
          <p:cNvSpPr txBox="1"/>
          <p:nvPr/>
        </p:nvSpPr>
        <p:spPr>
          <a:xfrm>
            <a:off x="3325114"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48" name="object 50">
            <a:extLst>
              <a:ext uri="{FF2B5EF4-FFF2-40B4-BE49-F238E27FC236}">
                <a16:creationId xmlns:a16="http://schemas.microsoft.com/office/drawing/2014/main" id="{EE14E218-D7FE-1ADB-AE5B-BD95056FB5C5}"/>
              </a:ext>
            </a:extLst>
          </p:cNvPr>
          <p:cNvPicPr/>
          <p:nvPr/>
        </p:nvPicPr>
        <p:blipFill>
          <a:blip r:embed="rId12" cstate="print"/>
          <a:stretch>
            <a:fillRect/>
          </a:stretch>
        </p:blipFill>
        <p:spPr>
          <a:xfrm>
            <a:off x="3315970" y="2014473"/>
            <a:ext cx="213867" cy="213867"/>
          </a:xfrm>
          <a:prstGeom prst="rect">
            <a:avLst/>
          </a:prstGeom>
        </p:spPr>
      </p:pic>
      <p:sp>
        <p:nvSpPr>
          <p:cNvPr id="49" name="object 51">
            <a:extLst>
              <a:ext uri="{FF2B5EF4-FFF2-40B4-BE49-F238E27FC236}">
                <a16:creationId xmlns:a16="http://schemas.microsoft.com/office/drawing/2014/main" id="{985CF282-9EAA-43C5-DB5F-2C68B28DB3DA}"/>
              </a:ext>
            </a:extLst>
          </p:cNvPr>
          <p:cNvSpPr txBox="1"/>
          <p:nvPr/>
        </p:nvSpPr>
        <p:spPr>
          <a:xfrm>
            <a:off x="8561323"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50" name="object 52">
            <a:extLst>
              <a:ext uri="{FF2B5EF4-FFF2-40B4-BE49-F238E27FC236}">
                <a16:creationId xmlns:a16="http://schemas.microsoft.com/office/drawing/2014/main" id="{235D50E6-EA50-7FB2-3807-6CB5E0FBFFB4}"/>
              </a:ext>
            </a:extLst>
          </p:cNvPr>
          <p:cNvPicPr/>
          <p:nvPr/>
        </p:nvPicPr>
        <p:blipFill>
          <a:blip r:embed="rId12" cstate="print"/>
          <a:stretch>
            <a:fillRect/>
          </a:stretch>
        </p:blipFill>
        <p:spPr>
          <a:xfrm>
            <a:off x="8550909" y="2014473"/>
            <a:ext cx="213868" cy="213867"/>
          </a:xfrm>
          <a:prstGeom prst="rect">
            <a:avLst/>
          </a:prstGeom>
        </p:spPr>
      </p:pic>
      <p:sp>
        <p:nvSpPr>
          <p:cNvPr id="51" name="object 53">
            <a:extLst>
              <a:ext uri="{FF2B5EF4-FFF2-40B4-BE49-F238E27FC236}">
                <a16:creationId xmlns:a16="http://schemas.microsoft.com/office/drawing/2014/main" id="{4E2C7D33-D631-3706-47AF-656F7601D78D}"/>
              </a:ext>
            </a:extLst>
          </p:cNvPr>
          <p:cNvSpPr/>
          <p:nvPr/>
        </p:nvSpPr>
        <p:spPr>
          <a:xfrm>
            <a:off x="8551707" y="4127922"/>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a:p>
        </p:txBody>
      </p:sp>
      <p:sp>
        <p:nvSpPr>
          <p:cNvPr id="52" name="object 54">
            <a:extLst>
              <a:ext uri="{FF2B5EF4-FFF2-40B4-BE49-F238E27FC236}">
                <a16:creationId xmlns:a16="http://schemas.microsoft.com/office/drawing/2014/main" id="{F65B54CE-D12F-C046-F087-17DA96CB3B08}"/>
              </a:ext>
            </a:extLst>
          </p:cNvPr>
          <p:cNvSpPr/>
          <p:nvPr/>
        </p:nvSpPr>
        <p:spPr>
          <a:xfrm>
            <a:off x="8630040" y="4127922"/>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a:p>
        </p:txBody>
      </p:sp>
      <p:sp>
        <p:nvSpPr>
          <p:cNvPr id="53" name="object 55">
            <a:extLst>
              <a:ext uri="{FF2B5EF4-FFF2-40B4-BE49-F238E27FC236}">
                <a16:creationId xmlns:a16="http://schemas.microsoft.com/office/drawing/2014/main" id="{158278EF-6CBD-B1DE-F43A-0F9B83D05024}"/>
              </a:ext>
            </a:extLst>
          </p:cNvPr>
          <p:cNvSpPr/>
          <p:nvPr/>
        </p:nvSpPr>
        <p:spPr>
          <a:xfrm>
            <a:off x="8709167" y="4127922"/>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a:p>
        </p:txBody>
      </p:sp>
      <p:pic>
        <p:nvPicPr>
          <p:cNvPr id="54" name="object 56">
            <a:extLst>
              <a:ext uri="{FF2B5EF4-FFF2-40B4-BE49-F238E27FC236}">
                <a16:creationId xmlns:a16="http://schemas.microsoft.com/office/drawing/2014/main" id="{1750587E-6325-096C-F790-6FEEF888D1E0}"/>
              </a:ext>
            </a:extLst>
          </p:cNvPr>
          <p:cNvPicPr/>
          <p:nvPr/>
        </p:nvPicPr>
        <p:blipFill>
          <a:blip r:embed="rId8">
            <a:extLst>
              <a:ext uri="{28A0092B-C50C-407E-A947-70E740481C1C}">
                <a14:useLocalDpi xmlns:a14="http://schemas.microsoft.com/office/drawing/2010/main" val="0"/>
              </a:ext>
            </a:extLst>
          </a:blip>
          <a:srcRect/>
          <a:stretch/>
        </p:blipFill>
        <p:spPr>
          <a:xfrm>
            <a:off x="1990344" y="3660647"/>
            <a:ext cx="960119" cy="960119"/>
          </a:xfrm>
          <a:prstGeom prst="rect">
            <a:avLst/>
          </a:prstGeom>
        </p:spPr>
      </p:pic>
      <p:sp>
        <p:nvSpPr>
          <p:cNvPr id="55" name="object 58">
            <a:extLst>
              <a:ext uri="{FF2B5EF4-FFF2-40B4-BE49-F238E27FC236}">
                <a16:creationId xmlns:a16="http://schemas.microsoft.com/office/drawing/2014/main" id="{8CD15BF5-49C9-BB13-ECCA-B9A26EAD7ADA}"/>
              </a:ext>
            </a:extLst>
          </p:cNvPr>
          <p:cNvSpPr txBox="1"/>
          <p:nvPr/>
        </p:nvSpPr>
        <p:spPr>
          <a:xfrm>
            <a:off x="1257427" y="3975861"/>
            <a:ext cx="505459" cy="330835"/>
          </a:xfrm>
          <a:prstGeom prst="rect">
            <a:avLst/>
          </a:prstGeom>
        </p:spPr>
        <p:txBody>
          <a:bodyPr vert="horz" wrap="square" lIns="0" tIns="12700" rIns="0" bIns="0" rtlCol="0">
            <a:spAutoFit/>
          </a:bodyPr>
          <a:lstStyle/>
          <a:p>
            <a:pPr marL="12700">
              <a:lnSpc>
                <a:spcPct val="100000"/>
              </a:lnSpc>
              <a:spcBef>
                <a:spcPts val="100"/>
              </a:spcBef>
            </a:pPr>
            <a:r>
              <a:rPr sz="2000" spc="-20" dirty="0">
                <a:latin typeface="Calibri"/>
                <a:cs typeface="Calibri"/>
              </a:rPr>
              <a:t>Data</a:t>
            </a:r>
            <a:endParaRPr sz="2000">
              <a:latin typeface="Calibri"/>
              <a:cs typeface="Calibri"/>
            </a:endParaRPr>
          </a:p>
        </p:txBody>
      </p:sp>
      <p:sp>
        <p:nvSpPr>
          <p:cNvPr id="56" name="object 59">
            <a:extLst>
              <a:ext uri="{FF2B5EF4-FFF2-40B4-BE49-F238E27FC236}">
                <a16:creationId xmlns:a16="http://schemas.microsoft.com/office/drawing/2014/main" id="{5F9BE568-EECD-8E8D-ED41-A5D2FBC0F26D}"/>
              </a:ext>
            </a:extLst>
          </p:cNvPr>
          <p:cNvSpPr txBox="1"/>
          <p:nvPr/>
        </p:nvSpPr>
        <p:spPr>
          <a:xfrm>
            <a:off x="10359643" y="3975861"/>
            <a:ext cx="60833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Noise</a:t>
            </a:r>
            <a:endParaRPr sz="2000">
              <a:latin typeface="Calibri"/>
              <a:cs typeface="Calibri"/>
            </a:endParaRPr>
          </a:p>
        </p:txBody>
      </p:sp>
      <p:sp>
        <p:nvSpPr>
          <p:cNvPr id="57" name="object 60">
            <a:extLst>
              <a:ext uri="{FF2B5EF4-FFF2-40B4-BE49-F238E27FC236}">
                <a16:creationId xmlns:a16="http://schemas.microsoft.com/office/drawing/2014/main" id="{CBC2C866-209C-AE45-3823-788C64DD4FBE}"/>
              </a:ext>
            </a:extLst>
          </p:cNvPr>
          <p:cNvSpPr/>
          <p:nvPr/>
        </p:nvSpPr>
        <p:spPr>
          <a:xfrm>
            <a:off x="5278373" y="4089019"/>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a:p>
        </p:txBody>
      </p:sp>
      <p:sp>
        <p:nvSpPr>
          <p:cNvPr id="58" name="object 61">
            <a:extLst>
              <a:ext uri="{FF2B5EF4-FFF2-40B4-BE49-F238E27FC236}">
                <a16:creationId xmlns:a16="http://schemas.microsoft.com/office/drawing/2014/main" id="{2A136C36-4ACC-69DB-D453-0708E6DB9BAC}"/>
              </a:ext>
            </a:extLst>
          </p:cNvPr>
          <p:cNvSpPr/>
          <p:nvPr/>
        </p:nvSpPr>
        <p:spPr>
          <a:xfrm>
            <a:off x="8811006" y="4141470"/>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a:p>
        </p:txBody>
      </p:sp>
      <p:pic>
        <p:nvPicPr>
          <p:cNvPr id="59" name="object 62">
            <a:extLst>
              <a:ext uri="{FF2B5EF4-FFF2-40B4-BE49-F238E27FC236}">
                <a16:creationId xmlns:a16="http://schemas.microsoft.com/office/drawing/2014/main" id="{EC2D0131-59EC-4D1E-CF80-838D12A4AB27}"/>
              </a:ext>
            </a:extLst>
          </p:cNvPr>
          <p:cNvPicPr/>
          <p:nvPr/>
        </p:nvPicPr>
        <p:blipFill>
          <a:blip r:embed="rId13" cstate="print"/>
          <a:stretch>
            <a:fillRect/>
          </a:stretch>
        </p:blipFill>
        <p:spPr>
          <a:xfrm>
            <a:off x="8245602" y="4089019"/>
            <a:ext cx="245872" cy="104775"/>
          </a:xfrm>
          <a:prstGeom prst="rect">
            <a:avLst/>
          </a:prstGeom>
        </p:spPr>
      </p:pic>
      <p:sp>
        <p:nvSpPr>
          <p:cNvPr id="60" name="object 63">
            <a:extLst>
              <a:ext uri="{FF2B5EF4-FFF2-40B4-BE49-F238E27FC236}">
                <a16:creationId xmlns:a16="http://schemas.microsoft.com/office/drawing/2014/main" id="{F5BA51B3-E2F6-115D-1426-96B8FEB138A8}"/>
              </a:ext>
            </a:extLst>
          </p:cNvPr>
          <p:cNvSpPr/>
          <p:nvPr/>
        </p:nvSpPr>
        <p:spPr>
          <a:xfrm>
            <a:off x="3333531" y="4127922"/>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a:p>
        </p:txBody>
      </p:sp>
      <p:sp>
        <p:nvSpPr>
          <p:cNvPr id="61" name="object 64">
            <a:extLst>
              <a:ext uri="{FF2B5EF4-FFF2-40B4-BE49-F238E27FC236}">
                <a16:creationId xmlns:a16="http://schemas.microsoft.com/office/drawing/2014/main" id="{59F12595-375E-2874-CA1D-71664996CE96}"/>
              </a:ext>
            </a:extLst>
          </p:cNvPr>
          <p:cNvSpPr/>
          <p:nvPr/>
        </p:nvSpPr>
        <p:spPr>
          <a:xfrm>
            <a:off x="3411864" y="4127922"/>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a:p>
        </p:txBody>
      </p:sp>
      <p:sp>
        <p:nvSpPr>
          <p:cNvPr id="62" name="object 65">
            <a:extLst>
              <a:ext uri="{FF2B5EF4-FFF2-40B4-BE49-F238E27FC236}">
                <a16:creationId xmlns:a16="http://schemas.microsoft.com/office/drawing/2014/main" id="{2E859A2E-5F1B-A48B-C452-8C5937EAD0BC}"/>
              </a:ext>
            </a:extLst>
          </p:cNvPr>
          <p:cNvSpPr/>
          <p:nvPr/>
        </p:nvSpPr>
        <p:spPr>
          <a:xfrm>
            <a:off x="3490991" y="4127922"/>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a:p>
        </p:txBody>
      </p:sp>
      <p:sp>
        <p:nvSpPr>
          <p:cNvPr id="63" name="object 66">
            <a:extLst>
              <a:ext uri="{FF2B5EF4-FFF2-40B4-BE49-F238E27FC236}">
                <a16:creationId xmlns:a16="http://schemas.microsoft.com/office/drawing/2014/main" id="{9014E995-E0FC-BDAD-CF8C-D832AEDF7008}"/>
              </a:ext>
            </a:extLst>
          </p:cNvPr>
          <p:cNvSpPr/>
          <p:nvPr/>
        </p:nvSpPr>
        <p:spPr>
          <a:xfrm>
            <a:off x="3592829" y="4141470"/>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a:p>
        </p:txBody>
      </p:sp>
      <p:pic>
        <p:nvPicPr>
          <p:cNvPr id="64" name="object 67">
            <a:extLst>
              <a:ext uri="{FF2B5EF4-FFF2-40B4-BE49-F238E27FC236}">
                <a16:creationId xmlns:a16="http://schemas.microsoft.com/office/drawing/2014/main" id="{F40A13EC-902D-2F1A-F65E-71B7763897B7}"/>
              </a:ext>
            </a:extLst>
          </p:cNvPr>
          <p:cNvPicPr/>
          <p:nvPr/>
        </p:nvPicPr>
        <p:blipFill>
          <a:blip r:embed="rId14" cstate="print"/>
          <a:stretch>
            <a:fillRect/>
          </a:stretch>
        </p:blipFill>
        <p:spPr>
          <a:xfrm>
            <a:off x="3027426" y="4089019"/>
            <a:ext cx="245872" cy="104775"/>
          </a:xfrm>
          <a:prstGeom prst="rect">
            <a:avLst/>
          </a:prstGeom>
        </p:spPr>
      </p:pic>
      <p:sp>
        <p:nvSpPr>
          <p:cNvPr id="65" name="object 68">
            <a:extLst>
              <a:ext uri="{FF2B5EF4-FFF2-40B4-BE49-F238E27FC236}">
                <a16:creationId xmlns:a16="http://schemas.microsoft.com/office/drawing/2014/main" id="{B195AE47-70F1-D8EB-A09A-3B6AC17827BD}"/>
              </a:ext>
            </a:extLst>
          </p:cNvPr>
          <p:cNvSpPr txBox="1"/>
          <p:nvPr/>
        </p:nvSpPr>
        <p:spPr>
          <a:xfrm>
            <a:off x="4354195" y="4757673"/>
            <a:ext cx="12446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pic>
        <p:nvPicPr>
          <p:cNvPr id="66" name="object 75">
            <a:extLst>
              <a:ext uri="{FF2B5EF4-FFF2-40B4-BE49-F238E27FC236}">
                <a16:creationId xmlns:a16="http://schemas.microsoft.com/office/drawing/2014/main" id="{E3CF15D0-03F6-C09C-A15E-E2BB1CE7A598}"/>
              </a:ext>
            </a:extLst>
          </p:cNvPr>
          <p:cNvPicPr/>
          <p:nvPr/>
        </p:nvPicPr>
        <p:blipFill>
          <a:blip r:embed="rId15" cstate="print"/>
          <a:stretch>
            <a:fillRect/>
          </a:stretch>
        </p:blipFill>
        <p:spPr>
          <a:xfrm>
            <a:off x="2377826" y="3336429"/>
            <a:ext cx="229705" cy="169428"/>
          </a:xfrm>
          <a:prstGeom prst="rect">
            <a:avLst/>
          </a:prstGeom>
        </p:spPr>
      </p:pic>
      <p:grpSp>
        <p:nvGrpSpPr>
          <p:cNvPr id="67" name="object 76">
            <a:extLst>
              <a:ext uri="{FF2B5EF4-FFF2-40B4-BE49-F238E27FC236}">
                <a16:creationId xmlns:a16="http://schemas.microsoft.com/office/drawing/2014/main" id="{4EFE13AC-24AF-77C3-6330-41A374AC1204}"/>
              </a:ext>
            </a:extLst>
          </p:cNvPr>
          <p:cNvGrpSpPr/>
          <p:nvPr/>
        </p:nvGrpSpPr>
        <p:grpSpPr>
          <a:xfrm>
            <a:off x="4206611" y="3336429"/>
            <a:ext cx="356870" cy="168275"/>
            <a:chOff x="4206611" y="3336429"/>
            <a:chExt cx="356870" cy="168275"/>
          </a:xfrm>
        </p:grpSpPr>
        <p:pic>
          <p:nvPicPr>
            <p:cNvPr id="68" name="object 77">
              <a:extLst>
                <a:ext uri="{FF2B5EF4-FFF2-40B4-BE49-F238E27FC236}">
                  <a16:creationId xmlns:a16="http://schemas.microsoft.com/office/drawing/2014/main" id="{7F401881-0196-8D34-A15F-26EB9163D34A}"/>
                </a:ext>
              </a:extLst>
            </p:cNvPr>
            <p:cNvPicPr/>
            <p:nvPr/>
          </p:nvPicPr>
          <p:blipFill>
            <a:blip r:embed="rId4" cstate="print"/>
            <a:stretch>
              <a:fillRect/>
            </a:stretch>
          </p:blipFill>
          <p:spPr>
            <a:xfrm>
              <a:off x="4206611" y="3336429"/>
              <a:ext cx="202565" cy="167844"/>
            </a:xfrm>
            <a:prstGeom prst="rect">
              <a:avLst/>
            </a:prstGeom>
          </p:spPr>
        </p:pic>
        <p:sp>
          <p:nvSpPr>
            <p:cNvPr id="69" name="object 78">
              <a:extLst>
                <a:ext uri="{FF2B5EF4-FFF2-40B4-BE49-F238E27FC236}">
                  <a16:creationId xmlns:a16="http://schemas.microsoft.com/office/drawing/2014/main" id="{3D70B0E2-DB35-D964-E7F8-BC128E671E49}"/>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70" name="object 79">
            <a:extLst>
              <a:ext uri="{FF2B5EF4-FFF2-40B4-BE49-F238E27FC236}">
                <a16:creationId xmlns:a16="http://schemas.microsoft.com/office/drawing/2014/main" id="{B84852E9-3601-C148-8E2B-E058B681C608}"/>
              </a:ext>
            </a:extLst>
          </p:cNvPr>
          <p:cNvPicPr/>
          <p:nvPr/>
        </p:nvPicPr>
        <p:blipFill>
          <a:blip r:embed="rId5" cstate="print"/>
          <a:stretch>
            <a:fillRect/>
          </a:stretch>
        </p:blipFill>
        <p:spPr>
          <a:xfrm>
            <a:off x="4609344" y="3391058"/>
            <a:ext cx="64344" cy="110840"/>
          </a:xfrm>
          <a:prstGeom prst="rect">
            <a:avLst/>
          </a:prstGeom>
        </p:spPr>
      </p:pic>
      <p:pic>
        <p:nvPicPr>
          <p:cNvPr id="71" name="object 80">
            <a:extLst>
              <a:ext uri="{FF2B5EF4-FFF2-40B4-BE49-F238E27FC236}">
                <a16:creationId xmlns:a16="http://schemas.microsoft.com/office/drawing/2014/main" id="{046A979F-B371-84EC-709E-623F163CB224}"/>
              </a:ext>
            </a:extLst>
          </p:cNvPr>
          <p:cNvPicPr/>
          <p:nvPr/>
        </p:nvPicPr>
        <p:blipFill>
          <a:blip r:embed="rId16" cstate="print"/>
          <a:stretch>
            <a:fillRect/>
          </a:stretch>
        </p:blipFill>
        <p:spPr>
          <a:xfrm>
            <a:off x="7609400" y="3335457"/>
            <a:ext cx="200371" cy="168453"/>
          </a:xfrm>
          <a:prstGeom prst="rect">
            <a:avLst/>
          </a:prstGeom>
        </p:spPr>
      </p:pic>
      <p:pic>
        <p:nvPicPr>
          <p:cNvPr id="72" name="object 81">
            <a:extLst>
              <a:ext uri="{FF2B5EF4-FFF2-40B4-BE49-F238E27FC236}">
                <a16:creationId xmlns:a16="http://schemas.microsoft.com/office/drawing/2014/main" id="{C2E1A5E0-3EC9-5F8C-69AE-38484AD3ABA0}"/>
              </a:ext>
            </a:extLst>
          </p:cNvPr>
          <p:cNvPicPr/>
          <p:nvPr/>
        </p:nvPicPr>
        <p:blipFill>
          <a:blip r:embed="rId17" cstate="print"/>
          <a:stretch>
            <a:fillRect/>
          </a:stretch>
        </p:blipFill>
        <p:spPr>
          <a:xfrm>
            <a:off x="9523797" y="3336429"/>
            <a:ext cx="262473" cy="165470"/>
          </a:xfrm>
          <a:prstGeom prst="rect">
            <a:avLst/>
          </a:prstGeom>
        </p:spPr>
      </p:pic>
      <p:grpSp>
        <p:nvGrpSpPr>
          <p:cNvPr id="73" name="object 82">
            <a:extLst>
              <a:ext uri="{FF2B5EF4-FFF2-40B4-BE49-F238E27FC236}">
                <a16:creationId xmlns:a16="http://schemas.microsoft.com/office/drawing/2014/main" id="{8EF762D7-B153-9D48-E257-80F44B10EAAE}"/>
              </a:ext>
            </a:extLst>
          </p:cNvPr>
          <p:cNvGrpSpPr/>
          <p:nvPr/>
        </p:nvGrpSpPr>
        <p:grpSpPr>
          <a:xfrm>
            <a:off x="5818632" y="1645920"/>
            <a:ext cx="586740" cy="588645"/>
            <a:chOff x="5818632" y="1645920"/>
            <a:chExt cx="586740" cy="588645"/>
          </a:xfrm>
        </p:grpSpPr>
        <p:pic>
          <p:nvPicPr>
            <p:cNvPr id="74" name="object 83">
              <a:extLst>
                <a:ext uri="{FF2B5EF4-FFF2-40B4-BE49-F238E27FC236}">
                  <a16:creationId xmlns:a16="http://schemas.microsoft.com/office/drawing/2014/main" id="{0BB23332-C2D5-A8AA-4842-507A21FF1690}"/>
                </a:ext>
              </a:extLst>
            </p:cNvPr>
            <p:cNvPicPr/>
            <p:nvPr/>
          </p:nvPicPr>
          <p:blipFill>
            <a:blip r:embed="rId18" cstate="print"/>
            <a:stretch>
              <a:fillRect/>
            </a:stretch>
          </p:blipFill>
          <p:spPr>
            <a:xfrm>
              <a:off x="5818632" y="1645920"/>
              <a:ext cx="586739" cy="588263"/>
            </a:xfrm>
            <a:prstGeom prst="rect">
              <a:avLst/>
            </a:prstGeom>
          </p:spPr>
        </p:pic>
        <p:sp>
          <p:nvSpPr>
            <p:cNvPr id="75" name="object 84">
              <a:extLst>
                <a:ext uri="{FF2B5EF4-FFF2-40B4-BE49-F238E27FC236}">
                  <a16:creationId xmlns:a16="http://schemas.microsoft.com/office/drawing/2014/main" id="{44609F5F-1EA4-5708-45FF-7D8D8CE62784}"/>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a:p>
          </p:txBody>
        </p:sp>
        <p:sp>
          <p:nvSpPr>
            <p:cNvPr id="76" name="object 85">
              <a:extLst>
                <a:ext uri="{FF2B5EF4-FFF2-40B4-BE49-F238E27FC236}">
                  <a16:creationId xmlns:a16="http://schemas.microsoft.com/office/drawing/2014/main" id="{068F8430-D836-6FFB-B1A8-EFD4E1C666FD}"/>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a:p>
          </p:txBody>
        </p:sp>
        <p:sp>
          <p:nvSpPr>
            <p:cNvPr id="77" name="object 86">
              <a:extLst>
                <a:ext uri="{FF2B5EF4-FFF2-40B4-BE49-F238E27FC236}">
                  <a16:creationId xmlns:a16="http://schemas.microsoft.com/office/drawing/2014/main" id="{B4B271B7-6C4D-6332-4B41-350348CDAFF0}"/>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a:p>
          </p:txBody>
        </p:sp>
      </p:grpSp>
      <p:sp>
        <p:nvSpPr>
          <p:cNvPr id="78" name="object 87">
            <a:extLst>
              <a:ext uri="{FF2B5EF4-FFF2-40B4-BE49-F238E27FC236}">
                <a16:creationId xmlns:a16="http://schemas.microsoft.com/office/drawing/2014/main" id="{3F8C6987-A38E-42FC-2111-14BAAD68152F}"/>
              </a:ext>
            </a:extLst>
          </p:cNvPr>
          <p:cNvSpPr txBox="1"/>
          <p:nvPr/>
        </p:nvSpPr>
        <p:spPr>
          <a:xfrm>
            <a:off x="5573395" y="1774063"/>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79" name="object 88">
            <a:extLst>
              <a:ext uri="{FF2B5EF4-FFF2-40B4-BE49-F238E27FC236}">
                <a16:creationId xmlns:a16="http://schemas.microsoft.com/office/drawing/2014/main" id="{BBFEDA5B-B24C-5AD0-F655-EAF19D22700F}"/>
              </a:ext>
            </a:extLst>
          </p:cNvPr>
          <p:cNvPicPr/>
          <p:nvPr/>
        </p:nvPicPr>
        <p:blipFill>
          <a:blip r:embed="rId12" cstate="print"/>
          <a:stretch>
            <a:fillRect/>
          </a:stretch>
        </p:blipFill>
        <p:spPr>
          <a:xfrm>
            <a:off x="5563870" y="1833117"/>
            <a:ext cx="213867" cy="213868"/>
          </a:xfrm>
          <a:prstGeom prst="rect">
            <a:avLst/>
          </a:prstGeom>
        </p:spPr>
      </p:pic>
      <p:pic>
        <p:nvPicPr>
          <p:cNvPr id="80" name="object 27">
            <a:extLst>
              <a:ext uri="{FF2B5EF4-FFF2-40B4-BE49-F238E27FC236}">
                <a16:creationId xmlns:a16="http://schemas.microsoft.com/office/drawing/2014/main" id="{CB8105AF-1F9C-342B-24D3-FF5EEC430B7D}"/>
              </a:ext>
            </a:extLst>
          </p:cNvPr>
          <p:cNvPicPr/>
          <p:nvPr/>
        </p:nvPicPr>
        <p:blipFill>
          <a:blip r:embed="rId9">
            <a:extLst>
              <a:ext uri="{28A0092B-C50C-407E-A947-70E740481C1C}">
                <a14:useLocalDpi xmlns:a14="http://schemas.microsoft.com/office/drawing/2010/main" val="0"/>
              </a:ext>
            </a:extLst>
          </a:blip>
          <a:srcRect/>
          <a:stretch/>
        </p:blipFill>
        <p:spPr>
          <a:xfrm>
            <a:off x="3936491" y="3656584"/>
            <a:ext cx="960119" cy="960119"/>
          </a:xfrm>
          <a:prstGeom prst="rect">
            <a:avLst/>
          </a:prstGeom>
        </p:spPr>
      </p:pic>
      <p:pic>
        <p:nvPicPr>
          <p:cNvPr id="81" name="object 28">
            <a:extLst>
              <a:ext uri="{FF2B5EF4-FFF2-40B4-BE49-F238E27FC236}">
                <a16:creationId xmlns:a16="http://schemas.microsoft.com/office/drawing/2014/main" id="{9FE59B80-44ED-AE69-7C34-B98F52A0A28F}"/>
              </a:ext>
            </a:extLst>
          </p:cNvPr>
          <p:cNvPicPr/>
          <p:nvPr/>
        </p:nvPicPr>
        <p:blipFill>
          <a:blip r:embed="rId10">
            <a:extLst>
              <a:ext uri="{28A0092B-C50C-407E-A947-70E740481C1C}">
                <a14:useLocalDpi xmlns:a14="http://schemas.microsoft.com/office/drawing/2010/main" val="0"/>
              </a:ext>
            </a:extLst>
          </a:blip>
          <a:srcRect/>
          <a:stretch/>
        </p:blipFill>
        <p:spPr>
          <a:xfrm>
            <a:off x="7205471" y="3655822"/>
            <a:ext cx="961643" cy="961643"/>
          </a:xfrm>
          <a:prstGeom prst="rect">
            <a:avLst/>
          </a:prstGeom>
        </p:spPr>
      </p:pic>
      <p:pic>
        <p:nvPicPr>
          <p:cNvPr id="82" name="object 29">
            <a:extLst>
              <a:ext uri="{FF2B5EF4-FFF2-40B4-BE49-F238E27FC236}">
                <a16:creationId xmlns:a16="http://schemas.microsoft.com/office/drawing/2014/main" id="{05DDB73A-72D9-E3CD-3092-A191E0D743A8}"/>
              </a:ext>
            </a:extLst>
          </p:cNvPr>
          <p:cNvPicPr/>
          <p:nvPr/>
        </p:nvPicPr>
        <p:blipFill>
          <a:blip r:embed="rId11">
            <a:extLst>
              <a:ext uri="{28A0092B-C50C-407E-A947-70E740481C1C}">
                <a14:useLocalDpi xmlns:a14="http://schemas.microsoft.com/office/drawing/2010/main" val="0"/>
              </a:ext>
            </a:extLst>
          </a:blip>
          <a:srcRect/>
          <a:stretch/>
        </p:blipFill>
        <p:spPr>
          <a:xfrm>
            <a:off x="9151619" y="3655822"/>
            <a:ext cx="961643" cy="961643"/>
          </a:xfrm>
          <a:prstGeom prst="rect">
            <a:avLst/>
          </a:prstGeom>
        </p:spPr>
      </p:pic>
      <p:sp>
        <p:nvSpPr>
          <p:cNvPr id="83" name="文本框 82">
            <a:extLst>
              <a:ext uri="{FF2B5EF4-FFF2-40B4-BE49-F238E27FC236}">
                <a16:creationId xmlns:a16="http://schemas.microsoft.com/office/drawing/2014/main" id="{9CD8E73A-9D5B-AE4A-DA71-EE376663516A}"/>
              </a:ext>
            </a:extLst>
          </p:cNvPr>
          <p:cNvSpPr txBox="1"/>
          <p:nvPr/>
        </p:nvSpPr>
        <p:spPr>
          <a:xfrm>
            <a:off x="5219827" y="5599890"/>
            <a:ext cx="1752346" cy="369332"/>
          </a:xfrm>
          <a:prstGeom prst="rect">
            <a:avLst/>
          </a:prstGeom>
          <a:noFill/>
        </p:spPr>
        <p:txBody>
          <a:bodyPr wrap="square">
            <a:spAutoFit/>
          </a:bodyPr>
          <a:lstStyle/>
          <a:p>
            <a:pPr marL="12700">
              <a:lnSpc>
                <a:spcPct val="100000"/>
              </a:lnSpc>
              <a:spcBef>
                <a:spcPts val="1430"/>
              </a:spcBef>
            </a:pPr>
            <a:r>
              <a:rPr lang="en-US" altLang="zh-CN" sz="1800" b="1" dirty="0">
                <a:latin typeface="Calibri"/>
                <a:cs typeface="Calibri"/>
              </a:rPr>
              <a:t>Denoise</a:t>
            </a:r>
            <a:r>
              <a:rPr lang="en-US" altLang="zh-CN" sz="1800" b="1" spc="-70" dirty="0">
                <a:latin typeface="Calibri"/>
                <a:cs typeface="Calibri"/>
              </a:rPr>
              <a:t> </a:t>
            </a:r>
            <a:r>
              <a:rPr lang="en-US" altLang="zh-CN" sz="1800" spc="-10" dirty="0">
                <a:latin typeface="Calibri"/>
                <a:cs typeface="Calibri"/>
              </a:rPr>
              <a:t>Process</a:t>
            </a:r>
            <a:endParaRPr lang="en-US" altLang="zh-CN" sz="1800" dirty="0">
              <a:latin typeface="Calibri"/>
              <a:cs typeface="Calibri"/>
            </a:endParaRPr>
          </a:p>
        </p:txBody>
      </p:sp>
      <p:sp>
        <p:nvSpPr>
          <p:cNvPr id="84" name="文本框 83">
            <a:extLst>
              <a:ext uri="{FF2B5EF4-FFF2-40B4-BE49-F238E27FC236}">
                <a16:creationId xmlns:a16="http://schemas.microsoft.com/office/drawing/2014/main" id="{2CFFCB88-71DC-ED97-D1AC-99AB65585AD7}"/>
              </a:ext>
            </a:extLst>
          </p:cNvPr>
          <p:cNvSpPr txBox="1"/>
          <p:nvPr/>
        </p:nvSpPr>
        <p:spPr>
          <a:xfrm>
            <a:off x="7292594" y="5259458"/>
            <a:ext cx="787395" cy="538609"/>
          </a:xfrm>
          <a:prstGeom prst="rect">
            <a:avLst/>
          </a:prstGeom>
          <a:noFill/>
        </p:spPr>
        <p:txBody>
          <a:bodyPr wrap="none" rtlCol="0">
            <a:spAutoFit/>
          </a:bodyPr>
          <a:lstStyle/>
          <a:p>
            <a:pPr algn="ctr"/>
            <a:r>
              <a:rPr lang="en-US" altLang="zh-CN" dirty="0">
                <a:solidFill>
                  <a:schemeClr val="accent1">
                    <a:lumMod val="75000"/>
                  </a:schemeClr>
                </a:solidFill>
                <a:latin typeface="Times New Roman" panose="02020603050405020304" pitchFamily="18" charset="0"/>
                <a:cs typeface="Times New Roman" panose="02020603050405020304" pitchFamily="18" charset="0"/>
              </a:rPr>
              <a:t>Model</a:t>
            </a:r>
          </a:p>
          <a:p>
            <a:pPr algn="ct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10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endParaRPr lang="zh-CN"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5" name="箭头: 下 84">
            <a:extLst>
              <a:ext uri="{FF2B5EF4-FFF2-40B4-BE49-F238E27FC236}">
                <a16:creationId xmlns:a16="http://schemas.microsoft.com/office/drawing/2014/main" id="{1897203E-00F4-0C70-836A-1BB226C3D555}"/>
              </a:ext>
            </a:extLst>
          </p:cNvPr>
          <p:cNvSpPr/>
          <p:nvPr/>
        </p:nvSpPr>
        <p:spPr>
          <a:xfrm>
            <a:off x="7656321" y="4626229"/>
            <a:ext cx="57026" cy="650890"/>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箭头: 下 85">
            <a:extLst>
              <a:ext uri="{FF2B5EF4-FFF2-40B4-BE49-F238E27FC236}">
                <a16:creationId xmlns:a16="http://schemas.microsoft.com/office/drawing/2014/main" id="{522FCEC9-631A-2EB1-CB7A-2FCFBE2C7B35}"/>
              </a:ext>
            </a:extLst>
          </p:cNvPr>
          <p:cNvSpPr/>
          <p:nvPr/>
        </p:nvSpPr>
        <p:spPr>
          <a:xfrm rot="5400000">
            <a:off x="5928028" y="4336111"/>
            <a:ext cx="52060" cy="250282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椭圆 86">
            <a:extLst>
              <a:ext uri="{FF2B5EF4-FFF2-40B4-BE49-F238E27FC236}">
                <a16:creationId xmlns:a16="http://schemas.microsoft.com/office/drawing/2014/main" id="{573EB7B0-8837-756D-006E-8F9D6D77FE8F}"/>
              </a:ext>
            </a:extLst>
          </p:cNvPr>
          <p:cNvSpPr/>
          <p:nvPr/>
        </p:nvSpPr>
        <p:spPr>
          <a:xfrm>
            <a:off x="4354195" y="4859337"/>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箭头: 下 87">
            <a:extLst>
              <a:ext uri="{FF2B5EF4-FFF2-40B4-BE49-F238E27FC236}">
                <a16:creationId xmlns:a16="http://schemas.microsoft.com/office/drawing/2014/main" id="{AF2ABC8B-E4BD-31FE-4486-F6B9B08E043D}"/>
              </a:ext>
            </a:extLst>
          </p:cNvPr>
          <p:cNvSpPr/>
          <p:nvPr/>
        </p:nvSpPr>
        <p:spPr>
          <a:xfrm rot="10800000">
            <a:off x="4387912" y="4994638"/>
            <a:ext cx="57026"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箭头: 下 88">
            <a:extLst>
              <a:ext uri="{FF2B5EF4-FFF2-40B4-BE49-F238E27FC236}">
                <a16:creationId xmlns:a16="http://schemas.microsoft.com/office/drawing/2014/main" id="{FF055928-A3FB-5ECC-1471-B4A9E728CB39}"/>
              </a:ext>
            </a:extLst>
          </p:cNvPr>
          <p:cNvSpPr/>
          <p:nvPr/>
        </p:nvSpPr>
        <p:spPr>
          <a:xfrm rot="10800000">
            <a:off x="4387911" y="4616702"/>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箭头: 下 89">
            <a:extLst>
              <a:ext uri="{FF2B5EF4-FFF2-40B4-BE49-F238E27FC236}">
                <a16:creationId xmlns:a16="http://schemas.microsoft.com/office/drawing/2014/main" id="{54A0D3BA-F6F4-77C8-58A8-80492B376612}"/>
              </a:ext>
            </a:extLst>
          </p:cNvPr>
          <p:cNvSpPr/>
          <p:nvPr/>
        </p:nvSpPr>
        <p:spPr>
          <a:xfrm rot="5400000">
            <a:off x="6058316" y="3311055"/>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20027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7E188-EF3F-124D-01B3-D1A8D4383FB8}"/>
              </a:ext>
            </a:extLst>
          </p:cNvPr>
          <p:cNvSpPr>
            <a:spLocks noGrp="1"/>
          </p:cNvSpPr>
          <p:nvPr>
            <p:ph type="title"/>
          </p:nvPr>
        </p:nvSpPr>
        <p:spPr/>
        <p:txBody>
          <a:bodyPr/>
          <a:lstStyle/>
          <a:p>
            <a:r>
              <a:rPr lang="en-US" altLang="zh-CN" dirty="0"/>
              <a:t>Why </a:t>
            </a:r>
            <a:r>
              <a:rPr lang="en-US" altLang="zh-CN" dirty="0">
                <a:solidFill>
                  <a:schemeClr val="tx2">
                    <a:lumMod val="75000"/>
                  </a:schemeClr>
                </a:solidFill>
                <a:effectLst>
                  <a:outerShdw blurRad="38100" dist="38100" dir="2700000" algn="tl">
                    <a:srgbClr val="000000">
                      <a:alpha val="43137"/>
                    </a:srgbClr>
                  </a:outerShdw>
                </a:effectLst>
              </a:rPr>
              <a:t>Gaussian</a:t>
            </a:r>
            <a:r>
              <a:rPr lang="en-US" altLang="zh-CN" dirty="0"/>
              <a:t> ?</a:t>
            </a:r>
            <a:endParaRPr lang="zh-CN" altLang="en-US" dirty="0"/>
          </a:p>
        </p:txBody>
      </p:sp>
      <p:sp>
        <p:nvSpPr>
          <p:cNvPr id="3" name="日期占位符 2">
            <a:extLst>
              <a:ext uri="{FF2B5EF4-FFF2-40B4-BE49-F238E27FC236}">
                <a16:creationId xmlns:a16="http://schemas.microsoft.com/office/drawing/2014/main" id="{88D8A7FA-9650-A6CB-E78B-A8A79EEE593F}"/>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F9647307-87EA-E2A9-5292-92B495F21ADA}"/>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E0BEAA5E-9D8D-9853-15CD-69BB7E29715C}"/>
              </a:ext>
            </a:extLst>
          </p:cNvPr>
          <p:cNvSpPr>
            <a:spLocks noGrp="1"/>
          </p:cNvSpPr>
          <p:nvPr>
            <p:ph type="sldNum" sz="quarter" idx="12"/>
          </p:nvPr>
        </p:nvSpPr>
        <p:spPr/>
        <p:txBody>
          <a:bodyPr/>
          <a:lstStyle/>
          <a:p>
            <a:fld id="{FBA2AAD9-678A-444D-9C91-F71F6204EDF4}" type="slidenum">
              <a:rPr lang="zh-CN" altLang="en-US" smtClean="0"/>
              <a:t>19</a:t>
            </a:fld>
            <a:endParaRPr lang="zh-CN" altLang="en-US"/>
          </a:p>
        </p:txBody>
      </p:sp>
      <p:pic>
        <p:nvPicPr>
          <p:cNvPr id="6" name="图片 5">
            <a:hlinkClick r:id="rId2" action="ppaction://hlinksldjump"/>
            <a:extLst>
              <a:ext uri="{FF2B5EF4-FFF2-40B4-BE49-F238E27FC236}">
                <a16:creationId xmlns:a16="http://schemas.microsoft.com/office/drawing/2014/main" id="{67E3E1D7-B53E-319B-0626-9B0C32836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8A031B5-C03A-E6BF-E4A1-5CD97CA6BB9D}"/>
                  </a:ext>
                </a:extLst>
              </p:cNvPr>
              <p:cNvSpPr txBox="1"/>
              <p:nvPr/>
            </p:nvSpPr>
            <p:spPr>
              <a:xfrm>
                <a:off x="6159185" y="1850572"/>
                <a:ext cx="5737981" cy="1200329"/>
              </a:xfrm>
              <a:prstGeom prst="rect">
                <a:avLst/>
              </a:prstGeom>
              <a:noFill/>
            </p:spPr>
            <p:txBody>
              <a:bodyPr wrap="square" rtlCol="0">
                <a:spAutoFit/>
              </a:bodyPr>
              <a:lstStyle/>
              <a:p>
                <a:pPr algn="just"/>
                <a:r>
                  <a:rPr lang="zh-CN" altLang="en-US" b="1" dirty="0">
                    <a:solidFill>
                      <a:schemeClr val="tx1"/>
                    </a:solidFill>
                  </a:rPr>
                  <a:t>边缘分布</a:t>
                </a:r>
                <a14:m>
                  <m:oMath xmlns:m="http://schemas.openxmlformats.org/officeDocument/2006/math">
                    <m:r>
                      <a:rPr lang="en-US" altLang="zh-CN" b="1" i="1" smtClean="0">
                        <a:solidFill>
                          <a:schemeClr val="tx1"/>
                        </a:solidFill>
                        <a:latin typeface="Cambria Math" panose="02040503050406030204" pitchFamily="18" charset="0"/>
                      </a:rPr>
                      <m:t>𝒒</m:t>
                    </m:r>
                    <m:r>
                      <a:rPr lang="en-US" altLang="zh-CN" b="1" i="1" smtClean="0">
                        <a:solidFill>
                          <a:schemeClr val="tx1"/>
                        </a:solidFill>
                        <a:latin typeface="Cambria Math" panose="02040503050406030204" pitchFamily="18" charset="0"/>
                      </a:rPr>
                      <m:t>(</m:t>
                    </m:r>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𝒙</m:t>
                        </m:r>
                      </m:e>
                      <m:sub>
                        <m:r>
                          <a:rPr lang="en-US" altLang="zh-CN" b="1" i="1" smtClean="0">
                            <a:solidFill>
                              <a:schemeClr val="tx1"/>
                            </a:solidFill>
                            <a:latin typeface="Cambria Math" panose="02040503050406030204" pitchFamily="18" charset="0"/>
                          </a:rPr>
                          <m:t>𝒕</m:t>
                        </m:r>
                      </m:sub>
                    </m:sSub>
                    <m:r>
                      <a:rPr lang="en-US" altLang="zh-CN" b="1" i="1" smtClean="0">
                        <a:solidFill>
                          <a:schemeClr val="tx1"/>
                        </a:solidFill>
                        <a:latin typeface="Cambria Math" panose="02040503050406030204" pitchFamily="18" charset="0"/>
                      </a:rPr>
                      <m:t>)</m:t>
                    </m:r>
                  </m:oMath>
                </a14:m>
                <a:r>
                  <a:rPr lang="zh-CN" altLang="en-US" dirty="0">
                    <a:solidFill>
                      <a:schemeClr val="tx1"/>
                    </a:solidFill>
                  </a:rPr>
                  <a:t>是不考虑中间步骤时的图像的分布，由于</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oMath>
                </a14:m>
                <a:r>
                  <a:rPr lang="zh-CN" altLang="en-US" dirty="0">
                    <a:solidFill>
                      <a:schemeClr val="tx1"/>
                    </a:solidFill>
                  </a:rPr>
                  <a:t>来源于真实的图像，其分布</a:t>
                </a:r>
                <a14:m>
                  <m:oMath xmlns:m="http://schemas.openxmlformats.org/officeDocument/2006/math">
                    <m:r>
                      <a:rPr lang="en-US" altLang="zh-CN" i="1">
                        <a:solidFill>
                          <a:schemeClr val="tx1"/>
                        </a:solidFill>
                        <a:latin typeface="Cambria Math" panose="02040503050406030204" pitchFamily="18" charset="0"/>
                      </a:rPr>
                      <m:t>𝑞</m:t>
                    </m:r>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r>
                      <a:rPr lang="en-US" altLang="zh-CN" i="1">
                        <a:solidFill>
                          <a:schemeClr val="tx1"/>
                        </a:solidFill>
                        <a:latin typeface="Cambria Math" panose="02040503050406030204" pitchFamily="18" charset="0"/>
                      </a:rPr>
                      <m:t>)</m:t>
                    </m:r>
                    <m:r>
                      <a:rPr lang="zh-CN" altLang="en-US" i="1" smtClean="0">
                        <a:solidFill>
                          <a:schemeClr val="tx1"/>
                        </a:solidFill>
                        <a:latin typeface="Cambria Math" panose="02040503050406030204" pitchFamily="18" charset="0"/>
                      </a:rPr>
                      <m:t>是</m:t>
                    </m:r>
                  </m:oMath>
                </a14:m>
                <a:r>
                  <a:rPr lang="zh-CN" altLang="en-US" dirty="0">
                    <a:solidFill>
                      <a:schemeClr val="tx1"/>
                    </a:solidFill>
                  </a:rPr>
                  <a:t>复杂的、非高斯的，因此，在加入足够的高斯噪声之前，</a:t>
                </a:r>
                <a:r>
                  <a:rPr lang="en-US" altLang="zh-CN" dirty="0">
                    <a:solidFill>
                      <a:schemeClr val="tx1"/>
                    </a:solidFill>
                  </a:rPr>
                  <a:t> </a:t>
                </a:r>
                <a14:m>
                  <m:oMath xmlns:m="http://schemas.openxmlformats.org/officeDocument/2006/math">
                    <m:r>
                      <a:rPr lang="en-US" altLang="zh-CN" i="1">
                        <a:solidFill>
                          <a:schemeClr val="tx1"/>
                        </a:solidFill>
                        <a:latin typeface="Cambria Math" panose="02040503050406030204" pitchFamily="18" charset="0"/>
                      </a:rPr>
                      <m:t>𝑞</m:t>
                    </m:r>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𝑡</m:t>
                        </m:r>
                      </m:sub>
                    </m:sSub>
                    <m:r>
                      <a:rPr lang="en-US" altLang="zh-CN" i="1">
                        <a:solidFill>
                          <a:schemeClr val="tx1"/>
                        </a:solidFill>
                        <a:latin typeface="Cambria Math" panose="02040503050406030204" pitchFamily="18" charset="0"/>
                      </a:rPr>
                      <m:t>)</m:t>
                    </m:r>
                  </m:oMath>
                </a14:m>
                <a:r>
                  <a:rPr lang="zh-CN" altLang="en-US" dirty="0">
                    <a:solidFill>
                      <a:schemeClr val="tx1"/>
                    </a:solidFill>
                  </a:rPr>
                  <a:t>其实是符合一种混合高斯模型</a:t>
                </a:r>
                <a:r>
                  <a:rPr lang="en-US" altLang="zh-CN" dirty="0">
                    <a:solidFill>
                      <a:schemeClr val="tx1"/>
                    </a:solidFill>
                  </a:rPr>
                  <a:t>. </a:t>
                </a:r>
              </a:p>
            </p:txBody>
          </p:sp>
        </mc:Choice>
        <mc:Fallback xmlns="">
          <p:sp>
            <p:nvSpPr>
              <p:cNvPr id="12" name="文本框 11">
                <a:extLst>
                  <a:ext uri="{FF2B5EF4-FFF2-40B4-BE49-F238E27FC236}">
                    <a16:creationId xmlns:a16="http://schemas.microsoft.com/office/drawing/2014/main" id="{D8A031B5-C03A-E6BF-E4A1-5CD97CA6BB9D}"/>
                  </a:ext>
                </a:extLst>
              </p:cNvPr>
              <p:cNvSpPr txBox="1">
                <a:spLocks noRot="1" noChangeAspect="1" noMove="1" noResize="1" noEditPoints="1" noAdjustHandles="1" noChangeArrowheads="1" noChangeShapeType="1" noTextEdit="1"/>
              </p:cNvSpPr>
              <p:nvPr/>
            </p:nvSpPr>
            <p:spPr>
              <a:xfrm>
                <a:off x="6159185" y="1850572"/>
                <a:ext cx="5737981" cy="1200329"/>
              </a:xfrm>
              <a:prstGeom prst="rect">
                <a:avLst/>
              </a:prstGeom>
              <a:blipFill>
                <a:blip r:embed="rId4"/>
                <a:stretch>
                  <a:fillRect l="-849" t="-3061" r="-849" b="-76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9C8CC68-AAF1-FD72-A297-DC221FECC5FF}"/>
                  </a:ext>
                </a:extLst>
              </p:cNvPr>
              <p:cNvSpPr txBox="1"/>
              <p:nvPr/>
            </p:nvSpPr>
            <p:spPr>
              <a:xfrm>
                <a:off x="6159185" y="3050901"/>
                <a:ext cx="5737981" cy="704745"/>
              </a:xfrm>
              <a:prstGeom prst="rect">
                <a:avLst/>
              </a:prstGeom>
              <a:noFill/>
            </p:spPr>
            <p:txBody>
              <a:bodyPr wrap="square" rtlCol="0">
                <a:spAutoFit/>
              </a:bodyPr>
              <a:lstStyle/>
              <a:p>
                <a:pPr algn="just"/>
                <a:r>
                  <a:rPr lang="zh-CN" altLang="en-US" dirty="0"/>
                  <a:t>而对于</a:t>
                </a:r>
                <a:r>
                  <a:rPr lang="zh-CN" altLang="en-US" b="1" dirty="0"/>
                  <a:t>条件分布</a:t>
                </a:r>
                <a14:m>
                  <m:oMath xmlns:m="http://schemas.openxmlformats.org/officeDocument/2006/math">
                    <m:r>
                      <a:rPr lang="en-US" altLang="zh-CN" b="1" i="1" smtClean="0">
                        <a:latin typeface="Cambria Math" panose="02040503050406030204" pitchFamily="18" charset="0"/>
                      </a:rPr>
                      <m:t>𝒒</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a14:m>
                <a:r>
                  <a:rPr lang="zh-CN" altLang="en-US" dirty="0"/>
                  <a:t>，根据加噪公式：</a:t>
                </a:r>
                <a:endParaRPr lang="en-US" altLang="zh-CN"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e>
                      </m:ra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i="1">
                                  <a:latin typeface="Cambria Math" panose="02040503050406030204" pitchFamily="18" charset="0"/>
                                </a:rPr>
                                <m:t>1−</m:t>
                              </m:r>
                              <m:r>
                                <a:rPr lang="zh-CN" altLang="en-US" i="1">
                                  <a:latin typeface="Cambria Math" panose="02040503050406030204" pitchFamily="18" charset="0"/>
                                </a:rPr>
                                <m:t>𝛼</m:t>
                              </m:r>
                            </m:e>
                            <m:sub>
                              <m:r>
                                <a:rPr lang="en-US" altLang="zh-CN" i="1">
                                  <a:latin typeface="Cambria Math" panose="02040503050406030204" pitchFamily="18" charset="0"/>
                                </a:rPr>
                                <m:t>𝑡</m:t>
                              </m:r>
                            </m:sub>
                          </m:sSub>
                        </m:e>
                      </m:rad>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m:oMathPara>
                </a14:m>
                <a:endParaRPr lang="en-US" altLang="zh-CN" dirty="0"/>
              </a:p>
            </p:txBody>
          </p:sp>
        </mc:Choice>
        <mc:Fallback xmlns="">
          <p:sp>
            <p:nvSpPr>
              <p:cNvPr id="13" name="文本框 12">
                <a:extLst>
                  <a:ext uri="{FF2B5EF4-FFF2-40B4-BE49-F238E27FC236}">
                    <a16:creationId xmlns:a16="http://schemas.microsoft.com/office/drawing/2014/main" id="{39C8CC68-AAF1-FD72-A297-DC221FECC5FF}"/>
                  </a:ext>
                </a:extLst>
              </p:cNvPr>
              <p:cNvSpPr txBox="1">
                <a:spLocks noRot="1" noChangeAspect="1" noMove="1" noResize="1" noEditPoints="1" noAdjustHandles="1" noChangeArrowheads="1" noChangeShapeType="1" noTextEdit="1"/>
              </p:cNvSpPr>
              <p:nvPr/>
            </p:nvSpPr>
            <p:spPr>
              <a:xfrm>
                <a:off x="6159185" y="3050901"/>
                <a:ext cx="5737981" cy="704745"/>
              </a:xfrm>
              <a:prstGeom prst="rect">
                <a:avLst/>
              </a:prstGeom>
              <a:blipFill>
                <a:blip r:embed="rId5"/>
                <a:stretch>
                  <a:fillRect l="-849" t="-4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7CC0F1E-23D1-2C8B-143B-87B6E80DE46C}"/>
                  </a:ext>
                </a:extLst>
              </p:cNvPr>
              <p:cNvSpPr txBox="1"/>
              <p:nvPr/>
            </p:nvSpPr>
            <p:spPr>
              <a:xfrm>
                <a:off x="6190442" y="3694066"/>
                <a:ext cx="5906296" cy="1264577"/>
              </a:xfrm>
              <a:prstGeom prst="rect">
                <a:avLst/>
              </a:prstGeom>
              <a:noFill/>
            </p:spPr>
            <p:txBody>
              <a:bodyPr wrap="square" rtlCol="0">
                <a:spAutoFit/>
              </a:bodyPr>
              <a:lstStyle/>
              <a:p>
                <a:pPr algn="just"/>
                <a:r>
                  <a:rPr lang="zh-CN" altLang="en-US" dirty="0"/>
                  <a:t>公式中</a:t>
                </a:r>
                <a14:m>
                  <m:oMath xmlns:m="http://schemas.openxmlformats.org/officeDocument/2006/math">
                    <m:rad>
                      <m:radPr>
                        <m:degHide m:val="on"/>
                        <m:ctrlPr>
                          <a:rPr lang="en-US" altLang="zh-CN" b="1" i="1" smtClean="0">
                            <a:latin typeface="Cambria Math" panose="02040503050406030204" pitchFamily="18" charset="0"/>
                          </a:rPr>
                        </m:ctrlPr>
                      </m:radPr>
                      <m:deg/>
                      <m:e>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𝜶</m:t>
                            </m:r>
                          </m:e>
                          <m:sub>
                            <m:r>
                              <a:rPr lang="en-US" altLang="zh-CN" b="1" i="1">
                                <a:latin typeface="Cambria Math" panose="02040503050406030204" pitchFamily="18" charset="0"/>
                              </a:rPr>
                              <m:t>𝒕</m:t>
                            </m:r>
                          </m:sub>
                        </m:sSub>
                      </m:e>
                    </m:rad>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oMath>
                </a14:m>
                <a:r>
                  <a:rPr lang="zh-CN" altLang="en-US" b="1" dirty="0"/>
                  <a:t>是常数</a:t>
                </a:r>
                <a:r>
                  <a:rPr lang="en-US" altLang="zh-CN" dirty="0"/>
                  <a:t>(</a:t>
                </a:r>
                <a:r>
                  <a:rPr lang="zh-CN" altLang="en-US" dirty="0"/>
                  <a:t>由于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已给定且</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oMath>
                </a14:m>
                <a:r>
                  <a:rPr lang="zh-CN" altLang="en-US" dirty="0"/>
                  <a:t>为参数</a:t>
                </a:r>
                <a:r>
                  <a:rPr lang="en-US" altLang="zh-CN" dirty="0"/>
                  <a:t>)</a:t>
                </a:r>
                <a:r>
                  <a:rPr lang="zh-CN" altLang="en-US" dirty="0"/>
                  <a:t>，而</a:t>
                </a:r>
                <a14:m>
                  <m:oMath xmlns:m="http://schemas.openxmlformats.org/officeDocument/2006/math">
                    <m:rad>
                      <m:radPr>
                        <m:degHide m:val="on"/>
                        <m:ctrlPr>
                          <a:rPr lang="en-US" altLang="zh-CN" b="1" i="1">
                            <a:latin typeface="Cambria Math" panose="02040503050406030204" pitchFamily="18" charset="0"/>
                          </a:rPr>
                        </m:ctrlPr>
                      </m:radPr>
                      <m:deg/>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𝟏</m:t>
                            </m:r>
                            <m:r>
                              <a:rPr lang="en-US" altLang="zh-CN" b="1" i="1">
                                <a:latin typeface="Cambria Math" panose="02040503050406030204" pitchFamily="18" charset="0"/>
                              </a:rPr>
                              <m:t>−</m:t>
                            </m:r>
                            <m:r>
                              <a:rPr lang="zh-CN" altLang="en-US" b="1" i="1">
                                <a:latin typeface="Cambria Math" panose="02040503050406030204" pitchFamily="18" charset="0"/>
                              </a:rPr>
                              <m:t>𝜶</m:t>
                            </m:r>
                          </m:e>
                          <m:sub>
                            <m:r>
                              <a:rPr lang="en-US" altLang="zh-CN" b="1" i="1">
                                <a:latin typeface="Cambria Math" panose="02040503050406030204" pitchFamily="18" charset="0"/>
                              </a:rPr>
                              <m:t>𝒕</m:t>
                            </m:r>
                          </m:sub>
                        </m:sSub>
                      </m:e>
                    </m:rad>
                    <m:sSub>
                      <m:sSubPr>
                        <m:ctrlPr>
                          <a:rPr lang="en-US" altLang="zh-CN" b="1" i="1">
                            <a:latin typeface="Cambria Math" panose="02040503050406030204" pitchFamily="18" charset="0"/>
                          </a:rPr>
                        </m:ctrlPr>
                      </m:sSubPr>
                      <m:e>
                        <m:r>
                          <a:rPr lang="zh-CN" altLang="en-US" b="1" i="1">
                            <a:latin typeface="Cambria Math" panose="02040503050406030204" pitchFamily="18" charset="0"/>
                          </a:rPr>
                          <m:t>𝜺</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oMath>
                </a14:m>
                <a:r>
                  <a:rPr lang="zh-CN" altLang="en-US" dirty="0"/>
                  <a:t>本身为一个</a:t>
                </a:r>
                <a:r>
                  <a:rPr lang="zh-CN" altLang="en-US" b="1" dirty="0"/>
                  <a:t>参数</a:t>
                </a:r>
                <a:r>
                  <a:rPr lang="en-US" altLang="zh-CN" b="1" dirty="0"/>
                  <a:t>*01</a:t>
                </a:r>
                <a:r>
                  <a:rPr lang="zh-CN" altLang="en-US" b="1" dirty="0"/>
                  <a:t>高斯分布</a:t>
                </a:r>
                <a:r>
                  <a:rPr lang="zh-CN" altLang="en-US" dirty="0"/>
                  <a:t>的形式；根据高斯分布的可加性，因此由</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推导之</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oMath>
                </a14:m>
                <a:r>
                  <a:rPr lang="zh-CN" altLang="en-US" dirty="0"/>
                  <a:t>的过程符合高斯分布</a:t>
                </a:r>
                <a:endParaRPr lang="en-US" altLang="zh-CN" dirty="0"/>
              </a:p>
            </p:txBody>
          </p:sp>
        </mc:Choice>
        <mc:Fallback xmlns="">
          <p:sp>
            <p:nvSpPr>
              <p:cNvPr id="14" name="文本框 13">
                <a:extLst>
                  <a:ext uri="{FF2B5EF4-FFF2-40B4-BE49-F238E27FC236}">
                    <a16:creationId xmlns:a16="http://schemas.microsoft.com/office/drawing/2014/main" id="{17CC0F1E-23D1-2C8B-143B-87B6E80DE46C}"/>
                  </a:ext>
                </a:extLst>
              </p:cNvPr>
              <p:cNvSpPr txBox="1">
                <a:spLocks noRot="1" noChangeAspect="1" noMove="1" noResize="1" noEditPoints="1" noAdjustHandles="1" noChangeArrowheads="1" noChangeShapeType="1" noTextEdit="1"/>
              </p:cNvSpPr>
              <p:nvPr/>
            </p:nvSpPr>
            <p:spPr>
              <a:xfrm>
                <a:off x="6190442" y="3694066"/>
                <a:ext cx="5906296" cy="1264577"/>
              </a:xfrm>
              <a:prstGeom prst="rect">
                <a:avLst/>
              </a:prstGeom>
              <a:blipFill>
                <a:blip r:embed="rId6"/>
                <a:stretch>
                  <a:fillRect l="-826" t="-2415" r="-929" b="-6763"/>
                </a:stretch>
              </a:blipFill>
            </p:spPr>
            <p:txBody>
              <a:bodyPr/>
              <a:lstStyle/>
              <a:p>
                <a:r>
                  <a:rPr lang="zh-CN" altLang="en-US">
                    <a:noFill/>
                  </a:rPr>
                  <a:t> </a:t>
                </a:r>
              </a:p>
            </p:txBody>
          </p:sp>
        </mc:Fallback>
      </mc:AlternateContent>
      <p:grpSp>
        <p:nvGrpSpPr>
          <p:cNvPr id="43" name="组合 42">
            <a:extLst>
              <a:ext uri="{FF2B5EF4-FFF2-40B4-BE49-F238E27FC236}">
                <a16:creationId xmlns:a16="http://schemas.microsoft.com/office/drawing/2014/main" id="{4F609726-7AF5-CAB0-FF1A-FAC4F97603F6}"/>
              </a:ext>
            </a:extLst>
          </p:cNvPr>
          <p:cNvGrpSpPr/>
          <p:nvPr/>
        </p:nvGrpSpPr>
        <p:grpSpPr>
          <a:xfrm>
            <a:off x="112486" y="1336305"/>
            <a:ext cx="5882300" cy="4133936"/>
            <a:chOff x="112486" y="1224281"/>
            <a:chExt cx="6128656" cy="4133936"/>
          </a:xfrm>
        </p:grpSpPr>
        <p:pic>
          <p:nvPicPr>
            <p:cNvPr id="7" name="object 79">
              <a:extLst>
                <a:ext uri="{FF2B5EF4-FFF2-40B4-BE49-F238E27FC236}">
                  <a16:creationId xmlns:a16="http://schemas.microsoft.com/office/drawing/2014/main" id="{C28480B4-02E1-21FF-AFD1-AD6F426C2433}"/>
                </a:ext>
              </a:extLst>
            </p:cNvPr>
            <p:cNvPicPr/>
            <p:nvPr/>
          </p:nvPicPr>
          <p:blipFill>
            <a:blip r:embed="rId7">
              <a:extLst>
                <a:ext uri="{28A0092B-C50C-407E-A947-70E740481C1C}">
                  <a14:useLocalDpi xmlns:a14="http://schemas.microsoft.com/office/drawing/2010/main" val="0"/>
                </a:ext>
              </a:extLst>
            </a:blip>
            <a:srcRect/>
            <a:stretch/>
          </p:blipFill>
          <p:spPr>
            <a:xfrm>
              <a:off x="992813" y="1650876"/>
              <a:ext cx="1381689" cy="1381692"/>
            </a:xfrm>
            <a:prstGeom prst="rect">
              <a:avLst/>
            </a:prstGeom>
          </p:spPr>
        </p:pic>
        <p:pic>
          <p:nvPicPr>
            <p:cNvPr id="8" name="图片 7">
              <a:extLst>
                <a:ext uri="{FF2B5EF4-FFF2-40B4-BE49-F238E27FC236}">
                  <a16:creationId xmlns:a16="http://schemas.microsoft.com/office/drawing/2014/main" id="{705FCE39-DCFF-EBDC-BBD3-E3CAB59D336F}"/>
                </a:ext>
              </a:extLst>
            </p:cNvPr>
            <p:cNvPicPr>
              <a:picLocks noChangeAspect="1"/>
            </p:cNvPicPr>
            <p:nvPr/>
          </p:nvPicPr>
          <p:blipFill>
            <a:blip r:embed="rId8">
              <a:extLst>
                <a:ext uri="{28A0092B-C50C-407E-A947-70E740481C1C}">
                  <a14:useLocalDpi xmlns:a14="http://schemas.microsoft.com/office/drawing/2010/main" val="0"/>
                </a:ext>
              </a:extLst>
            </a:blip>
            <a:srcRect l="5939" t="6658" r="9023"/>
            <a:stretch/>
          </p:blipFill>
          <p:spPr>
            <a:xfrm>
              <a:off x="2628881" y="1614978"/>
              <a:ext cx="3045599" cy="167151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BFA2D9A-CB0A-93F0-0F1B-B1C0A543518A}"/>
                    </a:ext>
                  </a:extLst>
                </p:cNvPr>
                <p:cNvSpPr txBox="1"/>
                <p:nvPr/>
              </p:nvSpPr>
              <p:spPr>
                <a:xfrm>
                  <a:off x="1461127" y="3004524"/>
                  <a:ext cx="38805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m:oMathPara>
                  </a14:m>
                  <a:endParaRPr lang="zh-CN" altLang="en-US" sz="2400" dirty="0"/>
                </a:p>
              </p:txBody>
            </p:sp>
          </mc:Choice>
          <mc:Fallback xmlns="">
            <p:sp>
              <p:nvSpPr>
                <p:cNvPr id="9" name="文本框 8">
                  <a:extLst>
                    <a:ext uri="{FF2B5EF4-FFF2-40B4-BE49-F238E27FC236}">
                      <a16:creationId xmlns:a16="http://schemas.microsoft.com/office/drawing/2014/main" id="{CBFA2D9A-CB0A-93F0-0F1B-B1C0A543518A}"/>
                    </a:ext>
                  </a:extLst>
                </p:cNvPr>
                <p:cNvSpPr txBox="1">
                  <a:spLocks noRot="1" noChangeAspect="1" noMove="1" noResize="1" noEditPoints="1" noAdjustHandles="1" noChangeArrowheads="1" noChangeShapeType="1" noTextEdit="1"/>
                </p:cNvSpPr>
                <p:nvPr/>
              </p:nvSpPr>
              <p:spPr>
                <a:xfrm>
                  <a:off x="1461127" y="3004524"/>
                  <a:ext cx="388055" cy="369332"/>
                </a:xfrm>
                <a:prstGeom prst="rect">
                  <a:avLst/>
                </a:prstGeom>
                <a:blipFill>
                  <a:blip r:embed="rId9"/>
                  <a:stretch>
                    <a:fillRect l="-11475" r="-8197" b="-13115"/>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02EAFCF9-6A8D-1AE6-EF6D-633BE036CC34}"/>
                </a:ext>
              </a:extLst>
            </p:cNvPr>
            <p:cNvSpPr/>
            <p:nvPr/>
          </p:nvSpPr>
          <p:spPr>
            <a:xfrm>
              <a:off x="112486" y="1224281"/>
              <a:ext cx="6128656" cy="4133936"/>
            </a:xfrm>
            <a:prstGeom prst="roundRect">
              <a:avLst/>
            </a:prstGeom>
            <a:noFill/>
            <a:ln>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69427A6-757D-0E0F-390A-9D15013EEE8F}"/>
                </a:ext>
              </a:extLst>
            </p:cNvPr>
            <p:cNvSpPr txBox="1"/>
            <p:nvPr/>
          </p:nvSpPr>
          <p:spPr>
            <a:xfrm>
              <a:off x="6043089" y="3182258"/>
              <a:ext cx="45719" cy="276999"/>
            </a:xfrm>
            <a:prstGeom prst="rect">
              <a:avLst/>
            </a:prstGeom>
            <a:noFill/>
          </p:spPr>
          <p:txBody>
            <a:bodyPr wrap="square" lIns="0" tIns="0" rIns="0" bIns="0" rtlCol="0">
              <a:spAutoFit/>
            </a:bodyPr>
            <a:lstStyle/>
            <a:p>
              <a:pPr algn="just"/>
              <a:endParaRPr lang="zh-CN" altLang="en-US" dirty="0"/>
            </a:p>
          </p:txBody>
        </p:sp>
        <p:grpSp>
          <p:nvGrpSpPr>
            <p:cNvPr id="37" name="组合 36">
              <a:extLst>
                <a:ext uri="{FF2B5EF4-FFF2-40B4-BE49-F238E27FC236}">
                  <a16:creationId xmlns:a16="http://schemas.microsoft.com/office/drawing/2014/main" id="{5087B667-7A71-8110-AB3D-703DD5F5F2C9}"/>
                </a:ext>
              </a:extLst>
            </p:cNvPr>
            <p:cNvGrpSpPr/>
            <p:nvPr/>
          </p:nvGrpSpPr>
          <p:grpSpPr>
            <a:xfrm>
              <a:off x="1330814" y="3494389"/>
              <a:ext cx="3691998" cy="1826915"/>
              <a:chOff x="1250116" y="3586023"/>
              <a:chExt cx="2906266" cy="1544469"/>
            </a:xfrm>
          </p:grpSpPr>
          <p:pic>
            <p:nvPicPr>
              <p:cNvPr id="18" name="object 16">
                <a:extLst>
                  <a:ext uri="{FF2B5EF4-FFF2-40B4-BE49-F238E27FC236}">
                    <a16:creationId xmlns:a16="http://schemas.microsoft.com/office/drawing/2014/main" id="{35635886-8375-3EC0-F4D9-8B65B348172C}"/>
                  </a:ext>
                </a:extLst>
              </p:cNvPr>
              <p:cNvPicPr/>
              <p:nvPr/>
            </p:nvPicPr>
            <p:blipFill>
              <a:blip r:embed="rId10" cstate="print"/>
              <a:stretch>
                <a:fillRect/>
              </a:stretch>
            </p:blipFill>
            <p:spPr>
              <a:xfrm>
                <a:off x="1637598" y="4961064"/>
                <a:ext cx="229705" cy="169428"/>
              </a:xfrm>
              <a:prstGeom prst="rect">
                <a:avLst/>
              </a:prstGeom>
            </p:spPr>
          </p:pic>
          <p:grpSp>
            <p:nvGrpSpPr>
              <p:cNvPr id="19" name="object 17">
                <a:extLst>
                  <a:ext uri="{FF2B5EF4-FFF2-40B4-BE49-F238E27FC236}">
                    <a16:creationId xmlns:a16="http://schemas.microsoft.com/office/drawing/2014/main" id="{A47A6150-DEDF-04D4-4494-7B3922133666}"/>
                  </a:ext>
                </a:extLst>
              </p:cNvPr>
              <p:cNvGrpSpPr/>
              <p:nvPr/>
            </p:nvGrpSpPr>
            <p:grpSpPr>
              <a:xfrm>
                <a:off x="3466383" y="4961064"/>
                <a:ext cx="356870" cy="168275"/>
                <a:chOff x="4206611" y="2543949"/>
                <a:chExt cx="356870" cy="168275"/>
              </a:xfrm>
            </p:grpSpPr>
            <p:pic>
              <p:nvPicPr>
                <p:cNvPr id="20" name="object 18">
                  <a:extLst>
                    <a:ext uri="{FF2B5EF4-FFF2-40B4-BE49-F238E27FC236}">
                      <a16:creationId xmlns:a16="http://schemas.microsoft.com/office/drawing/2014/main" id="{567C0969-69F8-1BA9-CF15-6859993689FA}"/>
                    </a:ext>
                  </a:extLst>
                </p:cNvPr>
                <p:cNvPicPr/>
                <p:nvPr/>
              </p:nvPicPr>
              <p:blipFill>
                <a:blip r:embed="rId11" cstate="print"/>
                <a:stretch>
                  <a:fillRect/>
                </a:stretch>
              </p:blipFill>
              <p:spPr>
                <a:xfrm>
                  <a:off x="4206611" y="2543949"/>
                  <a:ext cx="202565" cy="167844"/>
                </a:xfrm>
                <a:prstGeom prst="rect">
                  <a:avLst/>
                </a:prstGeom>
              </p:spPr>
            </p:pic>
            <p:sp>
              <p:nvSpPr>
                <p:cNvPr id="21" name="object 19">
                  <a:extLst>
                    <a:ext uri="{FF2B5EF4-FFF2-40B4-BE49-F238E27FC236}">
                      <a16:creationId xmlns:a16="http://schemas.microsoft.com/office/drawing/2014/main" id="{B653B937-891F-CC80-FB9B-851AB0E23555}"/>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22" name="object 20">
                <a:extLst>
                  <a:ext uri="{FF2B5EF4-FFF2-40B4-BE49-F238E27FC236}">
                    <a16:creationId xmlns:a16="http://schemas.microsoft.com/office/drawing/2014/main" id="{E40A6D40-FA70-5327-06EA-C58FE64211B8}"/>
                  </a:ext>
                </a:extLst>
              </p:cNvPr>
              <p:cNvPicPr/>
              <p:nvPr/>
            </p:nvPicPr>
            <p:blipFill>
              <a:blip r:embed="rId12" cstate="print"/>
              <a:stretch>
                <a:fillRect/>
              </a:stretch>
            </p:blipFill>
            <p:spPr>
              <a:xfrm>
                <a:off x="3869116" y="5015693"/>
                <a:ext cx="64344" cy="110840"/>
              </a:xfrm>
              <a:prstGeom prst="rect">
                <a:avLst/>
              </a:prstGeom>
            </p:spPr>
          </p:pic>
          <p:pic>
            <p:nvPicPr>
              <p:cNvPr id="23" name="object 26">
                <a:extLst>
                  <a:ext uri="{FF2B5EF4-FFF2-40B4-BE49-F238E27FC236}">
                    <a16:creationId xmlns:a16="http://schemas.microsoft.com/office/drawing/2014/main" id="{3FB1B7DC-1A7C-0310-77D3-9816DB4F2602}"/>
                  </a:ext>
                </a:extLst>
              </p:cNvPr>
              <p:cNvPicPr/>
              <p:nvPr/>
            </p:nvPicPr>
            <p:blipFill>
              <a:blip r:embed="rId7">
                <a:extLst>
                  <a:ext uri="{28A0092B-C50C-407E-A947-70E740481C1C}">
                    <a14:useLocalDpi xmlns:a14="http://schemas.microsoft.com/office/drawing/2010/main" val="0"/>
                  </a:ext>
                </a:extLst>
              </a:blip>
              <a:srcRect/>
              <a:stretch/>
            </p:blipFill>
            <p:spPr>
              <a:xfrm>
                <a:off x="1250116" y="3873296"/>
                <a:ext cx="960119" cy="960119"/>
              </a:xfrm>
              <a:prstGeom prst="rect">
                <a:avLst/>
              </a:prstGeom>
            </p:spPr>
          </p:pic>
          <p:pic>
            <p:nvPicPr>
              <p:cNvPr id="24" name="object 27">
                <a:extLst>
                  <a:ext uri="{FF2B5EF4-FFF2-40B4-BE49-F238E27FC236}">
                    <a16:creationId xmlns:a16="http://schemas.microsoft.com/office/drawing/2014/main" id="{64C71B13-1918-9CF4-C635-2DCD035CF6CA}"/>
                  </a:ext>
                </a:extLst>
              </p:cNvPr>
              <p:cNvPicPr/>
              <p:nvPr/>
            </p:nvPicPr>
            <p:blipFill>
              <a:blip r:embed="rId13">
                <a:extLst>
                  <a:ext uri="{28A0092B-C50C-407E-A947-70E740481C1C}">
                    <a14:useLocalDpi xmlns:a14="http://schemas.microsoft.com/office/drawing/2010/main" val="0"/>
                  </a:ext>
                </a:extLst>
              </a:blip>
              <a:srcRect/>
              <a:stretch/>
            </p:blipFill>
            <p:spPr>
              <a:xfrm>
                <a:off x="3196263" y="3873296"/>
                <a:ext cx="960119" cy="960119"/>
              </a:xfrm>
              <a:prstGeom prst="rect">
                <a:avLst/>
              </a:prstGeom>
            </p:spPr>
          </p:pic>
          <p:sp>
            <p:nvSpPr>
              <p:cNvPr id="25" name="object 34">
                <a:extLst>
                  <a:ext uri="{FF2B5EF4-FFF2-40B4-BE49-F238E27FC236}">
                    <a16:creationId xmlns:a16="http://schemas.microsoft.com/office/drawing/2014/main" id="{4E67A948-449D-3B4E-910D-90F65F75FA14}"/>
                  </a:ext>
                </a:extLst>
              </p:cNvPr>
              <p:cNvSpPr/>
              <p:nvPr/>
            </p:nvSpPr>
            <p:spPr>
              <a:xfrm>
                <a:off x="2593303" y="434043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26" name="object 35">
                <a:extLst>
                  <a:ext uri="{FF2B5EF4-FFF2-40B4-BE49-F238E27FC236}">
                    <a16:creationId xmlns:a16="http://schemas.microsoft.com/office/drawing/2014/main" id="{4B927505-2D8E-01E3-2B57-5C3473760A5E}"/>
                  </a:ext>
                </a:extLst>
              </p:cNvPr>
              <p:cNvSpPr/>
              <p:nvPr/>
            </p:nvSpPr>
            <p:spPr>
              <a:xfrm>
                <a:off x="2671636" y="434043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27" name="object 36">
                <a:extLst>
                  <a:ext uri="{FF2B5EF4-FFF2-40B4-BE49-F238E27FC236}">
                    <a16:creationId xmlns:a16="http://schemas.microsoft.com/office/drawing/2014/main" id="{88BDBF65-A30C-3AFE-E8A8-D03E0850C34B}"/>
                  </a:ext>
                </a:extLst>
              </p:cNvPr>
              <p:cNvSpPr/>
              <p:nvPr/>
            </p:nvSpPr>
            <p:spPr>
              <a:xfrm>
                <a:off x="2750763" y="434043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28" name="object 37">
                <a:extLst>
                  <a:ext uri="{FF2B5EF4-FFF2-40B4-BE49-F238E27FC236}">
                    <a16:creationId xmlns:a16="http://schemas.microsoft.com/office/drawing/2014/main" id="{147C2A31-1D0F-C5DE-6B8B-9D018BA6AACA}"/>
                  </a:ext>
                </a:extLst>
              </p:cNvPr>
              <p:cNvSpPr/>
              <p:nvPr/>
            </p:nvSpPr>
            <p:spPr>
              <a:xfrm>
                <a:off x="2852601" y="4302429"/>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29" name="object 38">
                <a:extLst>
                  <a:ext uri="{FF2B5EF4-FFF2-40B4-BE49-F238E27FC236}">
                    <a16:creationId xmlns:a16="http://schemas.microsoft.com/office/drawing/2014/main" id="{3526DF66-2881-DB39-EF45-799E2F6FB592}"/>
                  </a:ext>
                </a:extLst>
              </p:cNvPr>
              <p:cNvSpPr/>
              <p:nvPr/>
            </p:nvSpPr>
            <p:spPr>
              <a:xfrm>
                <a:off x="2287198" y="435488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30" name="object 39">
                <a:extLst>
                  <a:ext uri="{FF2B5EF4-FFF2-40B4-BE49-F238E27FC236}">
                    <a16:creationId xmlns:a16="http://schemas.microsoft.com/office/drawing/2014/main" id="{E4B0D55C-C3F0-FF36-2F71-5AE759CA2FFF}"/>
                  </a:ext>
                </a:extLst>
              </p:cNvPr>
              <p:cNvGrpSpPr/>
              <p:nvPr/>
            </p:nvGrpSpPr>
            <p:grpSpPr>
              <a:xfrm>
                <a:off x="2397688" y="3586023"/>
                <a:ext cx="586740" cy="581025"/>
                <a:chOff x="3137916" y="1168908"/>
                <a:chExt cx="586740" cy="581025"/>
              </a:xfrm>
            </p:grpSpPr>
            <p:pic>
              <p:nvPicPr>
                <p:cNvPr id="31" name="object 40">
                  <a:extLst>
                    <a:ext uri="{FF2B5EF4-FFF2-40B4-BE49-F238E27FC236}">
                      <a16:creationId xmlns:a16="http://schemas.microsoft.com/office/drawing/2014/main" id="{A28107E3-54B4-DF28-398F-7E6CAD5FA2A9}"/>
                    </a:ext>
                  </a:extLst>
                </p:cNvPr>
                <p:cNvPicPr/>
                <p:nvPr/>
              </p:nvPicPr>
              <p:blipFill>
                <a:blip r:embed="rId14" cstate="print"/>
                <a:stretch>
                  <a:fillRect/>
                </a:stretch>
              </p:blipFill>
              <p:spPr>
                <a:xfrm>
                  <a:off x="3141934" y="1170849"/>
                  <a:ext cx="574683" cy="570664"/>
                </a:xfrm>
                <a:prstGeom prst="rect">
                  <a:avLst/>
                </a:prstGeom>
              </p:spPr>
            </p:pic>
            <p:sp>
              <p:nvSpPr>
                <p:cNvPr id="32" name="object 41">
                  <a:extLst>
                    <a:ext uri="{FF2B5EF4-FFF2-40B4-BE49-F238E27FC236}">
                      <a16:creationId xmlns:a16="http://schemas.microsoft.com/office/drawing/2014/main" id="{D5C5A6BF-6F75-604E-59FE-3FFCAD189150}"/>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33" name="object 42">
                  <a:extLst>
                    <a:ext uri="{FF2B5EF4-FFF2-40B4-BE49-F238E27FC236}">
                      <a16:creationId xmlns:a16="http://schemas.microsoft.com/office/drawing/2014/main" id="{72AC9AFB-177A-20E8-FA13-9DDBAA6613D7}"/>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34" name="object 43">
                  <a:extLst>
                    <a:ext uri="{FF2B5EF4-FFF2-40B4-BE49-F238E27FC236}">
                      <a16:creationId xmlns:a16="http://schemas.microsoft.com/office/drawing/2014/main" id="{207BDC5B-0C57-8F40-B459-76255E142DFA}"/>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sp>
            <p:nvSpPr>
              <p:cNvPr id="35" name="object 49">
                <a:extLst>
                  <a:ext uri="{FF2B5EF4-FFF2-40B4-BE49-F238E27FC236}">
                    <a16:creationId xmlns:a16="http://schemas.microsoft.com/office/drawing/2014/main" id="{59A77004-AA1B-07F4-E7FA-91A09C6962E3}"/>
                  </a:ext>
                </a:extLst>
              </p:cNvPr>
              <p:cNvSpPr txBox="1"/>
              <p:nvPr/>
            </p:nvSpPr>
            <p:spPr>
              <a:xfrm>
                <a:off x="2594695" y="4364653"/>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grpSp>
        <p:sp>
          <p:nvSpPr>
            <p:cNvPr id="38" name="椭圆 37">
              <a:extLst>
                <a:ext uri="{FF2B5EF4-FFF2-40B4-BE49-F238E27FC236}">
                  <a16:creationId xmlns:a16="http://schemas.microsoft.com/office/drawing/2014/main" id="{95DEC320-09F9-99F3-4102-8279E14B9EBA}"/>
                </a:ext>
              </a:extLst>
            </p:cNvPr>
            <p:cNvSpPr/>
            <p:nvPr/>
          </p:nvSpPr>
          <p:spPr>
            <a:xfrm>
              <a:off x="3047498" y="4496970"/>
              <a:ext cx="178312" cy="173456"/>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object 147">
              <a:extLst>
                <a:ext uri="{FF2B5EF4-FFF2-40B4-BE49-F238E27FC236}">
                  <a16:creationId xmlns:a16="http://schemas.microsoft.com/office/drawing/2014/main" id="{293D027D-F062-C126-DA41-807D962799A7}"/>
                </a:ext>
              </a:extLst>
            </p:cNvPr>
            <p:cNvSpPr txBox="1"/>
            <p:nvPr/>
          </p:nvSpPr>
          <p:spPr>
            <a:xfrm>
              <a:off x="2616114" y="4732072"/>
              <a:ext cx="1152723" cy="279563"/>
            </a:xfrm>
            <a:prstGeom prst="rect">
              <a:avLst/>
            </a:prstGeom>
            <a:solidFill>
              <a:srgbClr val="006FC0">
                <a:alpha val="10195"/>
              </a:srgbClr>
            </a:solidFill>
          </p:spPr>
          <p:txBody>
            <a:bodyPr vert="horz" wrap="square" lIns="0" tIns="33019" rIns="0" bIns="0" rtlCol="0">
              <a:spAutoFit/>
            </a:bodyPr>
            <a:lstStyle/>
            <a:p>
              <a:pPr marL="144780">
                <a:lnSpc>
                  <a:spcPct val="100000"/>
                </a:lnSpc>
                <a:spcBef>
                  <a:spcPts val="259"/>
                </a:spcBef>
              </a:pPr>
              <a:r>
                <a:rPr sz="1600" b="1" spc="-10" dirty="0">
                  <a:solidFill>
                    <a:srgbClr val="2D75B6"/>
                  </a:solidFill>
                  <a:latin typeface="微软雅黑" panose="020B0503020204020204" pitchFamily="34" charset="-122"/>
                  <a:ea typeface="微软雅黑" panose="020B0503020204020204" pitchFamily="34" charset="-122"/>
                  <a:cs typeface="Yu Gothic UI"/>
                </a:rPr>
                <a:t>gaussian</a:t>
              </a:r>
              <a:endParaRPr sz="1600" b="1" dirty="0">
                <a:latin typeface="微软雅黑" panose="020B0503020204020204" pitchFamily="34" charset="-122"/>
                <a:ea typeface="微软雅黑" panose="020B0503020204020204" pitchFamily="34" charset="-122"/>
                <a:cs typeface="Yu Gothic UI"/>
              </a:endParaRPr>
            </a:p>
          </p:txBody>
        </p:sp>
        <p:sp>
          <p:nvSpPr>
            <p:cNvPr id="42" name="object 108">
              <a:extLst>
                <a:ext uri="{FF2B5EF4-FFF2-40B4-BE49-F238E27FC236}">
                  <a16:creationId xmlns:a16="http://schemas.microsoft.com/office/drawing/2014/main" id="{80248F29-16BC-D2B6-E3AE-6754153BAD6E}"/>
                </a:ext>
              </a:extLst>
            </p:cNvPr>
            <p:cNvSpPr txBox="1"/>
            <p:nvPr/>
          </p:nvSpPr>
          <p:spPr>
            <a:xfrm>
              <a:off x="2274596" y="1258512"/>
              <a:ext cx="1681454" cy="313547"/>
            </a:xfrm>
            <a:prstGeom prst="rect">
              <a:avLst/>
            </a:prstGeom>
            <a:solidFill>
              <a:srgbClr val="C00000">
                <a:alpha val="10195"/>
              </a:srgbClr>
            </a:solidFill>
          </p:spPr>
          <p:txBody>
            <a:bodyPr vert="horz" wrap="square" lIns="0" tIns="36195" rIns="0" bIns="0" rtlCol="0">
              <a:spAutoFit/>
            </a:bodyPr>
            <a:lstStyle/>
            <a:p>
              <a:pPr marL="91440">
                <a:lnSpc>
                  <a:spcPct val="100000"/>
                </a:lnSpc>
                <a:spcBef>
                  <a:spcPts val="285"/>
                </a:spcBef>
              </a:pPr>
              <a:r>
                <a:rPr lang="en-US" sz="1800" b="1" dirty="0">
                  <a:solidFill>
                    <a:srgbClr val="C00000"/>
                  </a:solidFill>
                  <a:latin typeface="Microsoft YaHei"/>
                  <a:cs typeface="Microsoft YaHei"/>
                </a:rPr>
                <a:t>Not gaussian</a:t>
              </a:r>
              <a:endParaRPr sz="1800" dirty="0">
                <a:latin typeface="Microsoft YaHei"/>
                <a:cs typeface="Microsoft YaHei"/>
              </a:endParaRPr>
            </a:p>
          </p:txBody>
        </p:sp>
      </p:grpSp>
      <p:cxnSp>
        <p:nvCxnSpPr>
          <p:cNvPr id="45" name="直接连接符 44">
            <a:extLst>
              <a:ext uri="{FF2B5EF4-FFF2-40B4-BE49-F238E27FC236}">
                <a16:creationId xmlns:a16="http://schemas.microsoft.com/office/drawing/2014/main" id="{1A6009C6-9143-309A-0F33-6FC0009EB291}"/>
              </a:ext>
            </a:extLst>
          </p:cNvPr>
          <p:cNvCxnSpPr>
            <a:cxnSpLocks/>
          </p:cNvCxnSpPr>
          <p:nvPr/>
        </p:nvCxnSpPr>
        <p:spPr>
          <a:xfrm>
            <a:off x="112486" y="3498253"/>
            <a:ext cx="5882300" cy="0"/>
          </a:xfrm>
          <a:prstGeom prst="line">
            <a:avLst/>
          </a:prstGeom>
          <a:ln w="9525">
            <a:solidFill>
              <a:srgbClr val="00206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74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068F21-7A40-B231-AD92-DC7121CEB64B}"/>
              </a:ext>
            </a:extLst>
          </p:cNvPr>
          <p:cNvSpPr>
            <a:spLocks noGrp="1"/>
          </p:cNvSpPr>
          <p:nvPr>
            <p:ph type="title"/>
          </p:nvPr>
        </p:nvSpPr>
        <p:spPr/>
        <p:txBody>
          <a:bodyPr/>
          <a:lstStyle/>
          <a:p>
            <a:r>
              <a:rPr lang="en-US" altLang="zh-CN" dirty="0"/>
              <a:t>How ?</a:t>
            </a:r>
            <a:endParaRPr lang="zh-CN" altLang="en-US" dirty="0"/>
          </a:p>
        </p:txBody>
      </p:sp>
      <p:sp>
        <p:nvSpPr>
          <p:cNvPr id="3" name="日期占位符 2">
            <a:extLst>
              <a:ext uri="{FF2B5EF4-FFF2-40B4-BE49-F238E27FC236}">
                <a16:creationId xmlns:a16="http://schemas.microsoft.com/office/drawing/2014/main" id="{FF22FC78-90AC-BBF7-359C-F9FC7BE6A75D}"/>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4D31776D-77F1-34A3-5C06-C995D8F80175}"/>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F8994EA6-0B3D-5E37-280C-BED73FC5E27D}"/>
              </a:ext>
            </a:extLst>
          </p:cNvPr>
          <p:cNvSpPr>
            <a:spLocks noGrp="1"/>
          </p:cNvSpPr>
          <p:nvPr>
            <p:ph type="sldNum" sz="quarter" idx="12"/>
          </p:nvPr>
        </p:nvSpPr>
        <p:spPr/>
        <p:txBody>
          <a:bodyPr/>
          <a:lstStyle/>
          <a:p>
            <a:fld id="{FBA2AAD9-678A-444D-9C91-F71F6204EDF4}" type="slidenum">
              <a:rPr lang="zh-CN" altLang="en-US" smtClean="0"/>
              <a:t>20</a:t>
            </a:fld>
            <a:endParaRPr lang="zh-CN" altLang="en-US"/>
          </a:p>
        </p:txBody>
      </p:sp>
      <p:pic>
        <p:nvPicPr>
          <p:cNvPr id="7" name="图片 6">
            <a:extLst>
              <a:ext uri="{FF2B5EF4-FFF2-40B4-BE49-F238E27FC236}">
                <a16:creationId xmlns:a16="http://schemas.microsoft.com/office/drawing/2014/main" id="{06EB8FF9-678B-3E90-8479-D7E92CCD7418}"/>
              </a:ext>
            </a:extLst>
          </p:cNvPr>
          <p:cNvPicPr>
            <a:picLocks noChangeAspect="1"/>
          </p:cNvPicPr>
          <p:nvPr/>
        </p:nvPicPr>
        <p:blipFill>
          <a:blip r:embed="rId2"/>
          <a:stretch>
            <a:fillRect/>
          </a:stretch>
        </p:blipFill>
        <p:spPr>
          <a:xfrm>
            <a:off x="157837" y="1065654"/>
            <a:ext cx="6694728" cy="5194018"/>
          </a:xfrm>
          <a:prstGeom prst="rect">
            <a:avLst/>
          </a:prstGeom>
        </p:spPr>
      </p:pic>
      <p:pic>
        <p:nvPicPr>
          <p:cNvPr id="9" name="图片 8">
            <a:extLst>
              <a:ext uri="{FF2B5EF4-FFF2-40B4-BE49-F238E27FC236}">
                <a16:creationId xmlns:a16="http://schemas.microsoft.com/office/drawing/2014/main" id="{B8C6A67D-7850-E092-6586-9C183CAC41E0}"/>
              </a:ext>
            </a:extLst>
          </p:cNvPr>
          <p:cNvPicPr>
            <a:picLocks noChangeAspect="1"/>
          </p:cNvPicPr>
          <p:nvPr/>
        </p:nvPicPr>
        <p:blipFill>
          <a:blip r:embed="rId3"/>
          <a:srcRect t="2523"/>
          <a:stretch/>
        </p:blipFill>
        <p:spPr>
          <a:xfrm>
            <a:off x="6704394" y="3259775"/>
            <a:ext cx="4980812" cy="2313213"/>
          </a:xfrm>
          <a:prstGeom prst="rect">
            <a:avLst/>
          </a:prstGeom>
        </p:spPr>
      </p:pic>
      <p:pic>
        <p:nvPicPr>
          <p:cNvPr id="13" name="图片 12">
            <a:extLst>
              <a:ext uri="{FF2B5EF4-FFF2-40B4-BE49-F238E27FC236}">
                <a16:creationId xmlns:a16="http://schemas.microsoft.com/office/drawing/2014/main" id="{B4068EF9-5179-B06F-570E-15C2D7561973}"/>
              </a:ext>
            </a:extLst>
          </p:cNvPr>
          <p:cNvPicPr>
            <a:picLocks noChangeAspect="1"/>
          </p:cNvPicPr>
          <p:nvPr/>
        </p:nvPicPr>
        <p:blipFill>
          <a:blip r:embed="rId4"/>
          <a:stretch>
            <a:fillRect/>
          </a:stretch>
        </p:blipFill>
        <p:spPr>
          <a:xfrm>
            <a:off x="6574511" y="765149"/>
            <a:ext cx="5564462" cy="1731308"/>
          </a:xfrm>
          <a:prstGeom prst="rect">
            <a:avLst/>
          </a:prstGeom>
        </p:spPr>
      </p:pic>
      <p:sp>
        <p:nvSpPr>
          <p:cNvPr id="14" name="矩形: 圆角 13">
            <a:extLst>
              <a:ext uri="{FF2B5EF4-FFF2-40B4-BE49-F238E27FC236}">
                <a16:creationId xmlns:a16="http://schemas.microsoft.com/office/drawing/2014/main" id="{6C1F535C-5232-1E45-B5E3-5C02AA6641FD}"/>
              </a:ext>
            </a:extLst>
          </p:cNvPr>
          <p:cNvSpPr/>
          <p:nvPr/>
        </p:nvSpPr>
        <p:spPr>
          <a:xfrm>
            <a:off x="682625" y="1895475"/>
            <a:ext cx="1908175" cy="14605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连接符: 曲线 17">
            <a:extLst>
              <a:ext uri="{FF2B5EF4-FFF2-40B4-BE49-F238E27FC236}">
                <a16:creationId xmlns:a16="http://schemas.microsoft.com/office/drawing/2014/main" id="{BBF11D7A-8E22-0159-D557-02FB83BA3521}"/>
              </a:ext>
            </a:extLst>
          </p:cNvPr>
          <p:cNvCxnSpPr>
            <a:cxnSpLocks/>
            <a:stCxn id="14" idx="3"/>
          </p:cNvCxnSpPr>
          <p:nvPr/>
        </p:nvCxnSpPr>
        <p:spPr>
          <a:xfrm flipV="1">
            <a:off x="2590800" y="876300"/>
            <a:ext cx="3983711" cy="1092200"/>
          </a:xfrm>
          <a:prstGeom prst="curved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2C01B460-7ED2-7D68-009B-83EF78F76581}"/>
              </a:ext>
            </a:extLst>
          </p:cNvPr>
          <p:cNvSpPr/>
          <p:nvPr/>
        </p:nvSpPr>
        <p:spPr>
          <a:xfrm>
            <a:off x="1571625" y="3329861"/>
            <a:ext cx="1019175" cy="146050"/>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连接符: 曲线 20">
            <a:extLst>
              <a:ext uri="{FF2B5EF4-FFF2-40B4-BE49-F238E27FC236}">
                <a16:creationId xmlns:a16="http://schemas.microsoft.com/office/drawing/2014/main" id="{3A954984-8F18-D74E-18E2-CCF08F088A52}"/>
              </a:ext>
            </a:extLst>
          </p:cNvPr>
          <p:cNvCxnSpPr>
            <a:cxnSpLocks/>
          </p:cNvCxnSpPr>
          <p:nvPr/>
        </p:nvCxnSpPr>
        <p:spPr>
          <a:xfrm flipV="1">
            <a:off x="2590800" y="3342237"/>
            <a:ext cx="4113594" cy="60649"/>
          </a:xfrm>
          <a:prstGeom prst="curvedConnector3">
            <a:avLst>
              <a:gd name="adj1" fmla="val 5111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hlinkClick r:id="rId5" action="ppaction://hlinksldjump"/>
            <a:extLst>
              <a:ext uri="{FF2B5EF4-FFF2-40B4-BE49-F238E27FC236}">
                <a16:creationId xmlns:a16="http://schemas.microsoft.com/office/drawing/2014/main" id="{D18BFAFE-B1FC-6A5E-AD20-FC9A7542BC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Tree>
    <p:extLst>
      <p:ext uri="{BB962C8B-B14F-4D97-AF65-F5344CB8AC3E}">
        <p14:creationId xmlns:p14="http://schemas.microsoft.com/office/powerpoint/2010/main" val="3075891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74C56-7243-D8F4-3069-5F6DF620626D}"/>
              </a:ext>
            </a:extLst>
          </p:cNvPr>
          <p:cNvSpPr>
            <a:spLocks noGrp="1"/>
          </p:cNvSpPr>
          <p:nvPr>
            <p:ph type="title"/>
          </p:nvPr>
        </p:nvSpPr>
        <p:spPr>
          <a:xfrm>
            <a:off x="457199" y="365125"/>
            <a:ext cx="10896599" cy="700529"/>
          </a:xfrm>
        </p:spPr>
        <p:txBody>
          <a:bodyPr>
            <a:normAutofit fontScale="90000"/>
          </a:bodyPr>
          <a:lstStyle/>
          <a:p>
            <a:r>
              <a:rPr lang="en-US" altLang="zh-CN" dirty="0"/>
              <a:t>Brief Introduction about </a:t>
            </a:r>
            <a:r>
              <a:rPr lang="en-US" altLang="zh-CN" dirty="0">
                <a:solidFill>
                  <a:schemeClr val="accent4">
                    <a:lumMod val="60000"/>
                    <a:lumOff val="40000"/>
                  </a:schemeClr>
                </a:solidFill>
                <a:effectLst>
                  <a:outerShdw blurRad="38100" dist="38100" dir="2700000" algn="tl">
                    <a:srgbClr val="000000">
                      <a:alpha val="43137"/>
                    </a:srgbClr>
                  </a:outerShdw>
                </a:effectLst>
              </a:rPr>
              <a:t>ELBO </a:t>
            </a:r>
            <a:r>
              <a:rPr lang="en-US" altLang="zh-CN" dirty="0"/>
              <a:t>and</a:t>
            </a:r>
            <a:r>
              <a:rPr lang="en-US" altLang="zh-CN" dirty="0">
                <a:solidFill>
                  <a:schemeClr val="accent4">
                    <a:lumMod val="60000"/>
                    <a:lumOff val="40000"/>
                  </a:schemeClr>
                </a:solidFill>
                <a:effectLst>
                  <a:outerShdw blurRad="38100" dist="38100" dir="2700000" algn="tl">
                    <a:srgbClr val="000000">
                      <a:alpha val="43137"/>
                    </a:srgbClr>
                  </a:outerShdw>
                </a:effectLst>
              </a:rPr>
              <a:t> KL Divergence</a:t>
            </a:r>
            <a:endParaRPr lang="zh-CN" altLang="en-US" dirty="0">
              <a:solidFill>
                <a:schemeClr val="accent4">
                  <a:lumMod val="60000"/>
                  <a:lumOff val="40000"/>
                </a:schemeClr>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C8FE3DCA-351C-B152-7123-D7A5870AE4A3}"/>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1999CD78-4E2B-FDA8-B6CE-DF73AF66C98A}"/>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3C84C57-3A18-900A-1780-6C3355E382F1}"/>
              </a:ext>
            </a:extLst>
          </p:cNvPr>
          <p:cNvSpPr>
            <a:spLocks noGrp="1"/>
          </p:cNvSpPr>
          <p:nvPr>
            <p:ph type="sldNum" sz="quarter" idx="12"/>
          </p:nvPr>
        </p:nvSpPr>
        <p:spPr/>
        <p:txBody>
          <a:bodyPr/>
          <a:lstStyle/>
          <a:p>
            <a:fld id="{FBA2AAD9-678A-444D-9C91-F71F6204EDF4}" type="slidenum">
              <a:rPr lang="zh-CN" altLang="en-US" smtClean="0"/>
              <a:t>21</a:t>
            </a:fld>
            <a:endParaRPr lang="zh-CN" altLang="en-US"/>
          </a:p>
        </p:txBody>
      </p:sp>
      <p:pic>
        <p:nvPicPr>
          <p:cNvPr id="6" name="图片 5">
            <a:hlinkClick r:id="rId2" action="ppaction://hlinksldjump"/>
            <a:extLst>
              <a:ext uri="{FF2B5EF4-FFF2-40B4-BE49-F238E27FC236}">
                <a16:creationId xmlns:a16="http://schemas.microsoft.com/office/drawing/2014/main" id="{FFA5FC0E-BA00-0BE6-F25E-182F7C7D6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8" name="文本框 7">
            <a:extLst>
              <a:ext uri="{FF2B5EF4-FFF2-40B4-BE49-F238E27FC236}">
                <a16:creationId xmlns:a16="http://schemas.microsoft.com/office/drawing/2014/main" id="{C66028E5-92E4-2223-48C5-078C96E5EF28}"/>
              </a:ext>
            </a:extLst>
          </p:cNvPr>
          <p:cNvSpPr txBox="1"/>
          <p:nvPr/>
        </p:nvSpPr>
        <p:spPr>
          <a:xfrm>
            <a:off x="838201" y="1065654"/>
            <a:ext cx="6774542" cy="923330"/>
          </a:xfrm>
          <a:prstGeom prst="rect">
            <a:avLst/>
          </a:prstGeom>
          <a:noFill/>
        </p:spPr>
        <p:txBody>
          <a:bodyPr wrap="square">
            <a:spAutoFit/>
          </a:bodyPr>
          <a:lstStyle/>
          <a:p>
            <a:r>
              <a:rPr lang="zh-CN" altLang="en-US" b="0" i="0" dirty="0">
                <a:effectLst/>
                <a:latin typeface="DeepSeek-CJK-patch"/>
              </a:rPr>
              <a:t>在变分自编码器（</a:t>
            </a:r>
            <a:r>
              <a:rPr lang="en-US" altLang="zh-CN" b="0" i="0" dirty="0">
                <a:effectLst/>
                <a:latin typeface="DeepSeek-CJK-patch"/>
              </a:rPr>
              <a:t>VAE</a:t>
            </a:r>
            <a:r>
              <a:rPr lang="zh-CN" altLang="en-US" b="0" i="0" dirty="0">
                <a:effectLst/>
                <a:latin typeface="DeepSeek-CJK-patch"/>
              </a:rPr>
              <a:t>）中，</a:t>
            </a:r>
            <a:r>
              <a:rPr lang="zh-CN" altLang="en-US" b="1" i="0" dirty="0">
                <a:effectLst/>
                <a:latin typeface="DeepSeek-CJK-patch"/>
              </a:rPr>
              <a:t>证据下界（</a:t>
            </a:r>
            <a:r>
              <a:rPr lang="en-US" altLang="zh-CN" b="1" i="0" dirty="0">
                <a:effectLst/>
                <a:latin typeface="DeepSeek-CJK-patch"/>
              </a:rPr>
              <a:t>Evidence Lower Bound</a:t>
            </a:r>
            <a:r>
              <a:rPr lang="zh-CN" altLang="en-US" b="1" i="0" dirty="0">
                <a:effectLst/>
                <a:latin typeface="DeepSeek-CJK-patch"/>
              </a:rPr>
              <a:t>）</a:t>
            </a:r>
            <a:r>
              <a:rPr lang="zh-CN" altLang="en-US" b="0" i="0" dirty="0">
                <a:effectLst/>
                <a:latin typeface="DeepSeek-CJK-patch"/>
              </a:rPr>
              <a:t>是一个核心概念，它通过数学上的变分推断将生成模型的优化问题转化为可计算的训练目标</a:t>
            </a:r>
            <a:r>
              <a:rPr lang="en-US" altLang="zh-CN" b="0" i="0" dirty="0">
                <a:effectLst/>
                <a:latin typeface="DeepSeek-CJK-patch"/>
              </a:rPr>
              <a:t>. </a:t>
            </a:r>
            <a:endParaRPr lang="zh-CN" alt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3B07A44-9263-32AB-74E1-72CA3EEF9CC5}"/>
                  </a:ext>
                </a:extLst>
              </p:cNvPr>
              <p:cNvSpPr txBox="1"/>
              <p:nvPr/>
            </p:nvSpPr>
            <p:spPr>
              <a:xfrm>
                <a:off x="838201" y="2004424"/>
                <a:ext cx="6774542" cy="369332"/>
              </a:xfrm>
              <a:prstGeom prst="rect">
                <a:avLst/>
              </a:prstGeom>
              <a:noFill/>
            </p:spPr>
            <p:txBody>
              <a:bodyPr wrap="square">
                <a:spAutoFit/>
              </a:bodyPr>
              <a:lstStyle/>
              <a:p>
                <a:r>
                  <a:rPr lang="zh-CN" altLang="en-US" dirty="0">
                    <a:solidFill>
                      <a:schemeClr val="tx1"/>
                    </a:solidFill>
                    <a:latin typeface="DeepSeek-CJK-patch"/>
                  </a:rPr>
                  <a:t>在扩散模型中，每一步的去噪由参数化模型</a:t>
                </a:r>
                <a14:m>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𝑝</m:t>
                        </m:r>
                      </m:e>
                      <m:sub>
                        <m:r>
                          <a:rPr lang="zh-CN" altLang="en-US" sz="1800" i="1" smtClean="0">
                            <a:solidFill>
                              <a:schemeClr val="tx1"/>
                            </a:solidFill>
                            <a:latin typeface="Cambria Math" panose="02040503050406030204" pitchFamily="18" charset="0"/>
                          </a:rPr>
                          <m:t>𝜃</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r>
                          <a:rPr lang="en-US" altLang="zh-CN" sz="1800" b="0" i="1" smtClean="0">
                            <a:solidFill>
                              <a:schemeClr val="tx1"/>
                            </a:solidFill>
                            <a:latin typeface="Cambria Math" panose="02040503050406030204" pitchFamily="18" charset="0"/>
                          </a:rPr>
                          <m:t>−1</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sub>
                    </m:sSub>
                    <m:r>
                      <a:rPr lang="en-US" altLang="zh-CN" sz="1800" b="0" i="1" smtClean="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近似</m:t>
                    </m:r>
                  </m:oMath>
                </a14:m>
                <a:r>
                  <a:rPr lang="zh-CN" altLang="en-US" sz="1800" dirty="0">
                    <a:solidFill>
                      <a:schemeClr val="tx1"/>
                    </a:solidFill>
                  </a:rPr>
                  <a:t>：</a:t>
                </a:r>
              </a:p>
            </p:txBody>
          </p:sp>
        </mc:Choice>
        <mc:Fallback xmlns="">
          <p:sp>
            <p:nvSpPr>
              <p:cNvPr id="11" name="文本框 10">
                <a:extLst>
                  <a:ext uri="{FF2B5EF4-FFF2-40B4-BE49-F238E27FC236}">
                    <a16:creationId xmlns:a16="http://schemas.microsoft.com/office/drawing/2014/main" id="{13B07A44-9263-32AB-74E1-72CA3EEF9CC5}"/>
                  </a:ext>
                </a:extLst>
              </p:cNvPr>
              <p:cNvSpPr txBox="1">
                <a:spLocks noRot="1" noChangeAspect="1" noMove="1" noResize="1" noEditPoints="1" noAdjustHandles="1" noChangeArrowheads="1" noChangeShapeType="1" noTextEdit="1"/>
              </p:cNvSpPr>
              <p:nvPr/>
            </p:nvSpPr>
            <p:spPr>
              <a:xfrm>
                <a:off x="838201" y="2004424"/>
                <a:ext cx="6774542" cy="369332"/>
              </a:xfrm>
              <a:prstGeom prst="rect">
                <a:avLst/>
              </a:prstGeom>
              <a:blipFill>
                <a:blip r:embed="rId4"/>
                <a:stretch>
                  <a:fillRect l="-810"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C277CC4-3638-2CCF-803B-6C013C09ED9C}"/>
                  </a:ext>
                </a:extLst>
              </p:cNvPr>
              <p:cNvSpPr txBox="1"/>
              <p:nvPr/>
            </p:nvSpPr>
            <p:spPr>
              <a:xfrm>
                <a:off x="1712162" y="2373756"/>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𝒩</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𝜇</m:t>
                          </m:r>
                        </m:e>
                        <m:sub>
                          <m:r>
                            <a:rPr lang="zh-CN" altLang="en-US" sz="2000" b="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zh-CN" altLang="en-US" sz="200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baseline="-25000"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oMath>
                  </m:oMathPara>
                </a14:m>
                <a:endParaRPr lang="zh-CN" altLang="en-US" dirty="0"/>
              </a:p>
            </p:txBody>
          </p:sp>
        </mc:Choice>
        <mc:Fallback xmlns="">
          <p:sp>
            <p:nvSpPr>
              <p:cNvPr id="12" name="文本框 11">
                <a:extLst>
                  <a:ext uri="{FF2B5EF4-FFF2-40B4-BE49-F238E27FC236}">
                    <a16:creationId xmlns:a16="http://schemas.microsoft.com/office/drawing/2014/main" id="{1C277CC4-3638-2CCF-803B-6C013C09ED9C}"/>
                  </a:ext>
                </a:extLst>
              </p:cNvPr>
              <p:cNvSpPr txBox="1">
                <a:spLocks noRot="1" noChangeAspect="1" noMove="1" noResize="1" noEditPoints="1" noAdjustHandles="1" noChangeArrowheads="1" noChangeShapeType="1" noTextEdit="1"/>
              </p:cNvSpPr>
              <p:nvPr/>
            </p:nvSpPr>
            <p:spPr>
              <a:xfrm>
                <a:off x="1712162" y="2373756"/>
                <a:ext cx="4652876" cy="307777"/>
              </a:xfrm>
              <a:prstGeom prst="rect">
                <a:avLst/>
              </a:prstGeom>
              <a:blipFill>
                <a:blip r:embed="rId5"/>
                <a:stretch>
                  <a:fillRect l="-786" t="-1961" r="-1442"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4FF69B9-2615-AC28-B3D5-E4B31FDFB78F}"/>
                  </a:ext>
                </a:extLst>
              </p:cNvPr>
              <p:cNvSpPr txBox="1"/>
              <p:nvPr/>
            </p:nvSpPr>
            <p:spPr>
              <a:xfrm>
                <a:off x="838200" y="2702671"/>
                <a:ext cx="6096000" cy="923330"/>
              </a:xfrm>
              <a:prstGeom prst="rect">
                <a:avLst/>
              </a:prstGeom>
              <a:noFill/>
            </p:spPr>
            <p:txBody>
              <a:bodyPr wrap="square">
                <a:spAutoFit/>
              </a:bodyPr>
              <a:lstStyle/>
              <a:p>
                <a:r>
                  <a:rPr lang="zh-CN" altLang="en-US" b="0" i="0" dirty="0">
                    <a:solidFill>
                      <a:schemeClr val="tx1"/>
                    </a:solidFill>
                    <a:effectLst/>
                    <a:latin typeface="DeepSeek-CJK-patch"/>
                  </a:rPr>
                  <a:t>扩散模型的优化目标是</a:t>
                </a:r>
                <a:r>
                  <a:rPr lang="zh-CN" altLang="en-US" b="1" i="0" dirty="0">
                    <a:solidFill>
                      <a:schemeClr val="tx1"/>
                    </a:solidFill>
                    <a:effectLst/>
                    <a:latin typeface="DeepSeek-CJK-patch"/>
                  </a:rPr>
                  <a:t>最大化数据</a:t>
                </a:r>
                <a14:m>
                  <m:oMath xmlns:m="http://schemas.openxmlformats.org/officeDocument/2006/math">
                    <m:sSub>
                      <m:sSubPr>
                        <m:ctrlPr>
                          <a:rPr lang="en-US" altLang="zh-CN" b="1" i="1" smtClean="0">
                            <a:solidFill>
                              <a:schemeClr val="tx1"/>
                            </a:solidFill>
                            <a:effectLst/>
                            <a:latin typeface="Cambria Math" panose="02040503050406030204" pitchFamily="18" charset="0"/>
                          </a:rPr>
                        </m:ctrlPr>
                      </m:sSubPr>
                      <m:e>
                        <m:r>
                          <a:rPr lang="en-US" altLang="zh-CN" b="1" i="1" smtClean="0">
                            <a:solidFill>
                              <a:schemeClr val="tx1"/>
                            </a:solidFill>
                            <a:effectLst/>
                            <a:latin typeface="Cambria Math" panose="02040503050406030204" pitchFamily="18" charset="0"/>
                          </a:rPr>
                          <m:t>𝒙</m:t>
                        </m:r>
                      </m:e>
                      <m:sub>
                        <m:r>
                          <a:rPr lang="en-US" altLang="zh-CN" b="1" i="1" smtClean="0">
                            <a:solidFill>
                              <a:schemeClr val="tx1"/>
                            </a:solidFill>
                            <a:effectLst/>
                            <a:latin typeface="Cambria Math" panose="02040503050406030204" pitchFamily="18" charset="0"/>
                          </a:rPr>
                          <m:t>𝒊</m:t>
                        </m:r>
                      </m:sub>
                    </m:sSub>
                  </m:oMath>
                </a14:m>
                <a:r>
                  <a:rPr lang="zh-CN" altLang="en-US" b="0" i="0" dirty="0">
                    <a:solidFill>
                      <a:schemeClr val="tx1"/>
                    </a:solidFill>
                    <a:effectLst/>
                    <a:latin typeface="DeepSeek-CJK-patch"/>
                  </a:rPr>
                  <a:t>的</a:t>
                </a:r>
                <a:r>
                  <a:rPr lang="zh-CN" altLang="en-US" b="1" i="0" dirty="0">
                    <a:solidFill>
                      <a:schemeClr val="tx1"/>
                    </a:solidFill>
                    <a:effectLst/>
                    <a:latin typeface="DeepSeek-CJK-patch"/>
                  </a:rPr>
                  <a:t>最大对数似然</a:t>
                </a:r>
                <a14:m>
                  <m:oMath xmlns:m="http://schemas.openxmlformats.org/officeDocument/2006/math">
                    <m:func>
                      <m:funcPr>
                        <m:ctrlPr>
                          <a:rPr lang="en-US" altLang="zh-CN" b="1" i="1" smtClean="0">
                            <a:solidFill>
                              <a:schemeClr val="tx1"/>
                            </a:solidFill>
                            <a:effectLst/>
                            <a:latin typeface="Cambria Math" panose="02040503050406030204" pitchFamily="18" charset="0"/>
                          </a:rPr>
                        </m:ctrlPr>
                      </m:funcPr>
                      <m:fName>
                        <m:r>
                          <a:rPr lang="en-US" altLang="zh-CN" b="1" i="0" smtClean="0">
                            <a:solidFill>
                              <a:schemeClr val="tx1"/>
                            </a:solidFill>
                            <a:effectLst/>
                            <a:latin typeface="Cambria Math" panose="02040503050406030204" pitchFamily="18" charset="0"/>
                          </a:rPr>
                          <m:t>𝐥𝐨𝐠</m:t>
                        </m:r>
                      </m:fName>
                      <m:e>
                        <m:sSub>
                          <m:sSubPr>
                            <m:ctrlPr>
                              <a:rPr lang="en-US" altLang="zh-CN" b="1" i="1" smtClean="0">
                                <a:solidFill>
                                  <a:schemeClr val="tx1"/>
                                </a:solidFill>
                                <a:effectLst/>
                                <a:latin typeface="Cambria Math" panose="02040503050406030204" pitchFamily="18" charset="0"/>
                              </a:rPr>
                            </m:ctrlPr>
                          </m:sSubPr>
                          <m:e>
                            <m:r>
                              <a:rPr lang="en-US" altLang="zh-CN" b="1" i="1" smtClean="0">
                                <a:solidFill>
                                  <a:schemeClr val="tx1"/>
                                </a:solidFill>
                                <a:effectLst/>
                                <a:latin typeface="Cambria Math" panose="02040503050406030204" pitchFamily="18" charset="0"/>
                              </a:rPr>
                              <m:t>𝒑</m:t>
                            </m:r>
                          </m:e>
                          <m:sub>
                            <m:r>
                              <a:rPr lang="zh-CN" altLang="en-US" b="1" i="1" smtClean="0">
                                <a:solidFill>
                                  <a:schemeClr val="tx1"/>
                                </a:solidFill>
                                <a:effectLst/>
                                <a:latin typeface="Cambria Math" panose="02040503050406030204" pitchFamily="18" charset="0"/>
                              </a:rPr>
                              <m:t>𝜽</m:t>
                            </m:r>
                          </m:sub>
                        </m:sSub>
                        <m:r>
                          <a:rPr lang="en-US" altLang="zh-CN" b="1" i="1" smtClean="0">
                            <a:solidFill>
                              <a:schemeClr val="tx1"/>
                            </a:solidFill>
                            <a:effectLst/>
                            <a:latin typeface="Cambria Math" panose="02040503050406030204" pitchFamily="18" charset="0"/>
                          </a:rPr>
                          <m:t>(</m:t>
                        </m:r>
                        <m:sSub>
                          <m:sSubPr>
                            <m:ctrlPr>
                              <a:rPr lang="en-US" altLang="zh-CN" b="1" i="1" smtClean="0">
                                <a:solidFill>
                                  <a:schemeClr val="tx1"/>
                                </a:solidFill>
                                <a:effectLst/>
                                <a:latin typeface="Cambria Math" panose="02040503050406030204" pitchFamily="18" charset="0"/>
                              </a:rPr>
                            </m:ctrlPr>
                          </m:sSubPr>
                          <m:e>
                            <m:r>
                              <a:rPr lang="en-US" altLang="zh-CN" b="1" i="1" smtClean="0">
                                <a:solidFill>
                                  <a:schemeClr val="tx1"/>
                                </a:solidFill>
                                <a:effectLst/>
                                <a:latin typeface="Cambria Math" panose="02040503050406030204" pitchFamily="18" charset="0"/>
                              </a:rPr>
                              <m:t>𝒙</m:t>
                            </m:r>
                          </m:e>
                          <m:sub>
                            <m:r>
                              <a:rPr lang="en-US" altLang="zh-CN" b="1" i="1" smtClean="0">
                                <a:solidFill>
                                  <a:schemeClr val="tx1"/>
                                </a:solidFill>
                                <a:effectLst/>
                                <a:latin typeface="Cambria Math" panose="02040503050406030204" pitchFamily="18" charset="0"/>
                              </a:rPr>
                              <m:t>𝒊</m:t>
                            </m:r>
                          </m:sub>
                        </m:sSub>
                        <m:r>
                          <a:rPr lang="en-US" altLang="zh-CN" b="1" i="1" smtClean="0">
                            <a:solidFill>
                              <a:schemeClr val="tx1"/>
                            </a:solidFill>
                            <a:effectLst/>
                            <a:latin typeface="Cambria Math" panose="02040503050406030204" pitchFamily="18" charset="0"/>
                          </a:rPr>
                          <m:t>)</m:t>
                        </m:r>
                      </m:e>
                    </m:func>
                  </m:oMath>
                </a14:m>
                <a:r>
                  <a:rPr lang="zh-CN" altLang="en-US" b="0" i="0" dirty="0">
                    <a:solidFill>
                      <a:schemeClr val="tx1"/>
                    </a:solidFill>
                    <a:effectLst/>
                    <a:latin typeface="DeepSeek-CJK-patch"/>
                  </a:rPr>
                  <a:t>，但直接计算不可行</a:t>
                </a:r>
                <a:r>
                  <a:rPr lang="en-US" altLang="zh-CN" b="0" i="0" dirty="0">
                    <a:solidFill>
                      <a:schemeClr val="tx1"/>
                    </a:solidFill>
                    <a:effectLst/>
                    <a:latin typeface="DeepSeek-CJK-patch"/>
                  </a:rPr>
                  <a:t>. </a:t>
                </a:r>
                <a:r>
                  <a:rPr lang="zh-CN" altLang="en-US" b="0" i="0" dirty="0">
                    <a:solidFill>
                      <a:schemeClr val="tx1"/>
                    </a:solidFill>
                    <a:effectLst/>
                    <a:latin typeface="DeepSeek-CJK-patch"/>
                  </a:rPr>
                  <a:t>因此，</a:t>
                </a:r>
                <a:r>
                  <a:rPr lang="en-US" altLang="zh-CN" b="0" i="0" dirty="0">
                    <a:solidFill>
                      <a:schemeClr val="tx1"/>
                    </a:solidFill>
                    <a:effectLst/>
                    <a:latin typeface="DeepSeek-CJK-patch"/>
                  </a:rPr>
                  <a:t>ELBO</a:t>
                </a:r>
                <a:r>
                  <a:rPr lang="zh-CN" altLang="en-US" b="0" i="0" dirty="0">
                    <a:solidFill>
                      <a:schemeClr val="tx1"/>
                    </a:solidFill>
                    <a:effectLst/>
                    <a:latin typeface="DeepSeek-CJK-patch"/>
                  </a:rPr>
                  <a:t>被用来构造一个可优化的下界：</a:t>
                </a:r>
                <a:endParaRPr lang="zh-CN" altLang="en-US" dirty="0">
                  <a:solidFill>
                    <a:schemeClr val="tx1"/>
                  </a:solidFill>
                </a:endParaRPr>
              </a:p>
            </p:txBody>
          </p:sp>
        </mc:Choice>
        <mc:Fallback xmlns="">
          <p:sp>
            <p:nvSpPr>
              <p:cNvPr id="14" name="文本框 13">
                <a:extLst>
                  <a:ext uri="{FF2B5EF4-FFF2-40B4-BE49-F238E27FC236}">
                    <a16:creationId xmlns:a16="http://schemas.microsoft.com/office/drawing/2014/main" id="{54FF69B9-2615-AC28-B3D5-E4B31FDFB78F}"/>
                  </a:ext>
                </a:extLst>
              </p:cNvPr>
              <p:cNvSpPr txBox="1">
                <a:spLocks noRot="1" noChangeAspect="1" noMove="1" noResize="1" noEditPoints="1" noAdjustHandles="1" noChangeArrowheads="1" noChangeShapeType="1" noTextEdit="1"/>
              </p:cNvSpPr>
              <p:nvPr/>
            </p:nvSpPr>
            <p:spPr>
              <a:xfrm>
                <a:off x="838200" y="2702671"/>
                <a:ext cx="6096000" cy="923330"/>
              </a:xfrm>
              <a:prstGeom prst="rect">
                <a:avLst/>
              </a:prstGeom>
              <a:blipFill>
                <a:blip r:embed="rId6"/>
                <a:stretch>
                  <a:fillRect l="-900" t="-3289"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A9BC4E4-504E-712E-F92C-3FE26E43E316}"/>
                  </a:ext>
                </a:extLst>
              </p:cNvPr>
              <p:cNvSpPr txBox="1"/>
              <p:nvPr/>
            </p:nvSpPr>
            <p:spPr>
              <a:xfrm>
                <a:off x="725714" y="3699096"/>
                <a:ext cx="5224956" cy="558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𝑧</m:t>
                                  </m:r>
                                </m:e>
                                <m:e>
                                  <m:r>
                                    <a:rPr lang="en-US" altLang="zh-CN" sz="1600" i="1">
                                      <a:latin typeface="Cambria Math" panose="02040503050406030204" pitchFamily="18" charset="0"/>
                                    </a:rPr>
                                    <m:t>𝑥</m:t>
                                  </m:r>
                                </m:e>
                              </m:d>
                            </m:sub>
                          </m:sSub>
                          <m:d>
                            <m:dPr>
                              <m:begChr m:val="["/>
                              <m:endChr m:val="]"/>
                              <m:ctrlPr>
                                <a:rPr lang="en-US" altLang="zh-CN" sz="1600" i="1">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rPr>
                                            <m:t>,</m:t>
                                          </m:r>
                                          <m:r>
                                            <a:rPr lang="en-US" altLang="zh-CN" sz="1600" i="1">
                                              <a:latin typeface="Cambria Math" panose="02040503050406030204" pitchFamily="18" charset="0"/>
                                            </a:rPr>
                                            <m:t>𝑧</m:t>
                                          </m:r>
                                        </m:e>
                                      </m:d>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𝑧</m:t>
                                          </m:r>
                                        </m:e>
                                        <m:e>
                                          <m:r>
                                            <a:rPr lang="en-US" altLang="zh-CN" sz="1600" i="1">
                                              <a:latin typeface="Cambria Math" panose="02040503050406030204" pitchFamily="18" charset="0"/>
                                            </a:rPr>
                                            <m:t>𝑥</m:t>
                                          </m:r>
                                        </m:e>
                                      </m:d>
                                    </m:den>
                                  </m:f>
                                </m:e>
                              </m:func>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𝐷</m:t>
                              </m:r>
                            </m:e>
                            <m:sub>
                              <m:r>
                                <a:rPr lang="en-US" altLang="zh-CN" sz="1600" i="1">
                                  <a:latin typeface="Cambria Math" panose="02040503050406030204" pitchFamily="18" charset="0"/>
                                </a:rPr>
                                <m:t>𝐾𝐿</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𝑧</m:t>
                                  </m:r>
                                </m:e>
                                <m:e>
                                  <m:r>
                                    <a:rPr lang="en-US" altLang="zh-CN" sz="1600" i="1">
                                      <a:latin typeface="Cambria Math" panose="02040503050406030204" pitchFamily="18" charset="0"/>
                                    </a:rPr>
                                    <m:t>𝑥</m:t>
                                  </m:r>
                                </m:e>
                              </m:d>
                              <m:r>
                                <a:rPr lang="en-US" altLang="zh-CN" sz="1600" i="1">
                                  <a:latin typeface="Cambria Math" panose="02040503050406030204" pitchFamily="18" charset="0"/>
                                </a:rPr>
                                <m:t> || </m:t>
                              </m:r>
                              <m:r>
                                <a:rPr lang="en-US" altLang="zh-CN" sz="1600" i="1">
                                  <a:latin typeface="Cambria Math" panose="02040503050406030204" pitchFamily="18" charset="0"/>
                                </a:rPr>
                                <m:t>𝑝</m:t>
                              </m:r>
                              <m:r>
                                <a:rPr lang="en-US" altLang="zh-CN" sz="1600" i="1">
                                  <a:latin typeface="Cambria Math" panose="02040503050406030204" pitchFamily="18" charset="0"/>
                                </a:rPr>
                                <m:t>(</m:t>
                              </m:r>
                              <m:r>
                                <a:rPr lang="en-US" altLang="zh-CN" sz="1600" i="1">
                                  <a:latin typeface="Cambria Math" panose="02040503050406030204" pitchFamily="18" charset="0"/>
                                </a:rPr>
                                <m:t>𝑧</m:t>
                              </m:r>
                              <m:r>
                                <a:rPr lang="en-US" altLang="zh-CN"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m:t>
                              </m:r>
                            </m:e>
                          </m:d>
                          <m:r>
                            <m:rPr>
                              <m:nor/>
                            </m:rPr>
                            <a:rPr lang="zh-CN" altLang="en-US" sz="1600" dirty="0"/>
                            <m:t> </m:t>
                          </m:r>
                        </m:e>
                      </m:func>
                    </m:oMath>
                  </m:oMathPara>
                </a14:m>
                <a:endParaRPr lang="zh-CN" altLang="en-US" sz="1600" dirty="0"/>
              </a:p>
            </p:txBody>
          </p:sp>
        </mc:Choice>
        <mc:Fallback xmlns="">
          <p:sp>
            <p:nvSpPr>
              <p:cNvPr id="16" name="文本框 15">
                <a:extLst>
                  <a:ext uri="{FF2B5EF4-FFF2-40B4-BE49-F238E27FC236}">
                    <a16:creationId xmlns:a16="http://schemas.microsoft.com/office/drawing/2014/main" id="{0A9BC4E4-504E-712E-F92C-3FE26E43E316}"/>
                  </a:ext>
                </a:extLst>
              </p:cNvPr>
              <p:cNvSpPr txBox="1">
                <a:spLocks noRot="1" noChangeAspect="1" noMove="1" noResize="1" noEditPoints="1" noAdjustHandles="1" noChangeArrowheads="1" noChangeShapeType="1" noTextEdit="1"/>
              </p:cNvSpPr>
              <p:nvPr/>
            </p:nvSpPr>
            <p:spPr>
              <a:xfrm>
                <a:off x="725714" y="3699096"/>
                <a:ext cx="5224956" cy="558038"/>
              </a:xfrm>
              <a:prstGeom prst="rect">
                <a:avLst/>
              </a:prstGeom>
              <a:blipFill>
                <a:blip r:embed="rId7"/>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4E040CA4-3F80-1500-D012-7FF35F8E6F48}"/>
              </a:ext>
            </a:extLst>
          </p:cNvPr>
          <p:cNvSpPr/>
          <p:nvPr/>
        </p:nvSpPr>
        <p:spPr>
          <a:xfrm>
            <a:off x="2209800" y="4257134"/>
            <a:ext cx="757164" cy="36512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ELBO</a:t>
            </a:r>
            <a:endParaRPr lang="zh-CN" altLang="en-US" b="1" dirty="0">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2FCC216E-B99B-78BE-117C-C07EAAB1D391}"/>
              </a:ext>
            </a:extLst>
          </p:cNvPr>
          <p:cNvSpPr/>
          <p:nvPr/>
        </p:nvSpPr>
        <p:spPr>
          <a:xfrm>
            <a:off x="4038600" y="4257134"/>
            <a:ext cx="1557868" cy="36512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KL Divergence</a:t>
            </a:r>
            <a:endParaRPr lang="zh-CN" altLang="en-US" b="1" dirty="0">
              <a:solidFill>
                <a:schemeClr val="accent4">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943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BDF1F-B75D-0A26-19C4-50D3819C8526}"/>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CDC9AFD5-47C4-A75C-E089-44CD0160AA1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6FC02234-92B4-0DD0-45E3-B32936DB51E8}"/>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A70A36A-B4D2-3108-E6EF-F3045C6D59FF}"/>
              </a:ext>
            </a:extLst>
          </p:cNvPr>
          <p:cNvSpPr>
            <a:spLocks noGrp="1"/>
          </p:cNvSpPr>
          <p:nvPr>
            <p:ph type="sldNum" sz="quarter" idx="12"/>
          </p:nvPr>
        </p:nvSpPr>
        <p:spPr/>
        <p:txBody>
          <a:bodyPr/>
          <a:lstStyle/>
          <a:p>
            <a:fld id="{FBA2AAD9-678A-444D-9C91-F71F6204EDF4}" type="slidenum">
              <a:rPr lang="zh-CN" altLang="en-US" smtClean="0"/>
              <a:t>22</a:t>
            </a:fld>
            <a:endParaRPr lang="zh-CN" altLang="en-US"/>
          </a:p>
        </p:txBody>
      </p:sp>
      <p:pic>
        <p:nvPicPr>
          <p:cNvPr id="7" name="图片 6">
            <a:hlinkClick r:id="rId3" action="ppaction://hlinksldjump"/>
            <a:extLst>
              <a:ext uri="{FF2B5EF4-FFF2-40B4-BE49-F238E27FC236}">
                <a16:creationId xmlns:a16="http://schemas.microsoft.com/office/drawing/2014/main" id="{C20CDA53-6F99-84B0-FDF0-94EEBB640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pic>
        <p:nvPicPr>
          <p:cNvPr id="10" name="图片 9">
            <a:extLst>
              <a:ext uri="{FF2B5EF4-FFF2-40B4-BE49-F238E27FC236}">
                <a16:creationId xmlns:a16="http://schemas.microsoft.com/office/drawing/2014/main" id="{7F8E89D4-F49A-2B8B-7F97-4518B79EBD17}"/>
              </a:ext>
            </a:extLst>
          </p:cNvPr>
          <p:cNvPicPr>
            <a:picLocks noChangeAspect="1"/>
          </p:cNvPicPr>
          <p:nvPr/>
        </p:nvPicPr>
        <p:blipFill>
          <a:blip r:embed="rId5"/>
          <a:stretch>
            <a:fillRect/>
          </a:stretch>
        </p:blipFill>
        <p:spPr>
          <a:xfrm>
            <a:off x="1872343" y="1162175"/>
            <a:ext cx="8447314" cy="4533650"/>
          </a:xfrm>
          <a:prstGeom prst="rect">
            <a:avLst/>
          </a:prstGeom>
        </p:spPr>
      </p:pic>
      <p:sp>
        <p:nvSpPr>
          <p:cNvPr id="12" name="Rectangle 1">
            <a:extLst>
              <a:ext uri="{FF2B5EF4-FFF2-40B4-BE49-F238E27FC236}">
                <a16:creationId xmlns:a16="http://schemas.microsoft.com/office/drawing/2014/main" id="{3A7B3931-E8C2-E27D-3879-1D2050F5D305}"/>
              </a:ext>
            </a:extLst>
          </p:cNvPr>
          <p:cNvSpPr>
            <a:spLocks noChangeArrowheads="1"/>
          </p:cNvSpPr>
          <p:nvPr/>
        </p:nvSpPr>
        <p:spPr bwMode="auto">
          <a:xfrm>
            <a:off x="1857147" y="5509521"/>
            <a:ext cx="84777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Arial" panose="020B0604020202020204" pitchFamily="34" charset="0"/>
              </a:rPr>
              <a:t>ViT 就是把图片当作词（Patch）看，用 Transformer 来学习图像中的全局关系。</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228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703004-8BA3-B3A5-5115-DFE3591615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9262605-748B-9BF2-A40F-3C2C7761EA0A}"/>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C6EB2C2F-9BC2-D8CD-255E-E16AA75C8010}"/>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D86ADB0A-867E-5D78-11A5-D173A1BED455}"/>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CE4EF601-B07B-20BB-40E1-E4069649D29C}"/>
              </a:ext>
            </a:extLst>
          </p:cNvPr>
          <p:cNvSpPr>
            <a:spLocks noGrp="1"/>
          </p:cNvSpPr>
          <p:nvPr>
            <p:ph type="sldNum" sz="quarter" idx="12"/>
          </p:nvPr>
        </p:nvSpPr>
        <p:spPr/>
        <p:txBody>
          <a:bodyPr/>
          <a:lstStyle/>
          <a:p>
            <a:fld id="{FBA2AAD9-678A-444D-9C91-F71F6204EDF4}" type="slidenum">
              <a:rPr lang="zh-CN" altLang="en-US" smtClean="0"/>
              <a:t>23</a:t>
            </a:fld>
            <a:endParaRPr lang="zh-CN" altLang="en-US"/>
          </a:p>
        </p:txBody>
      </p:sp>
      <p:pic>
        <p:nvPicPr>
          <p:cNvPr id="7" name="图片 6">
            <a:hlinkClick r:id="rId3" action="ppaction://hlinksldjump"/>
            <a:extLst>
              <a:ext uri="{FF2B5EF4-FFF2-40B4-BE49-F238E27FC236}">
                <a16:creationId xmlns:a16="http://schemas.microsoft.com/office/drawing/2014/main" id="{6C2618E1-5ABB-502E-975E-F90BC7BC2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pic>
        <p:nvPicPr>
          <p:cNvPr id="8" name="图片 7">
            <a:extLst>
              <a:ext uri="{FF2B5EF4-FFF2-40B4-BE49-F238E27FC236}">
                <a16:creationId xmlns:a16="http://schemas.microsoft.com/office/drawing/2014/main" id="{8FD2042A-7819-95BB-C9FD-25E3B53869E8}"/>
              </a:ext>
            </a:extLst>
          </p:cNvPr>
          <p:cNvPicPr>
            <a:picLocks noChangeAspect="1"/>
          </p:cNvPicPr>
          <p:nvPr/>
        </p:nvPicPr>
        <p:blipFill>
          <a:blip r:embed="rId5"/>
          <a:stretch>
            <a:fillRect/>
          </a:stretch>
        </p:blipFill>
        <p:spPr>
          <a:xfrm>
            <a:off x="2235089" y="1065655"/>
            <a:ext cx="7721822" cy="4726690"/>
          </a:xfrm>
          <a:prstGeom prst="rect">
            <a:avLst/>
          </a:prstGeom>
        </p:spPr>
      </p:pic>
    </p:spTree>
    <p:extLst>
      <p:ext uri="{BB962C8B-B14F-4D97-AF65-F5344CB8AC3E}">
        <p14:creationId xmlns:p14="http://schemas.microsoft.com/office/powerpoint/2010/main" val="3117968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E1851D-E3C4-1BBA-14A9-2C1B8A5EE50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120D17F-D913-7DE9-8CCC-078D253B14A0}"/>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41EE1F16-96C5-2263-4504-F21C42BEDD5F}"/>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7E501F2A-433F-19B6-D6B6-1225A0CCA66B}"/>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32FA8996-2A17-B7C9-638E-E5E6C4C78971}"/>
              </a:ext>
            </a:extLst>
          </p:cNvPr>
          <p:cNvSpPr>
            <a:spLocks noGrp="1"/>
          </p:cNvSpPr>
          <p:nvPr>
            <p:ph type="sldNum" sz="quarter" idx="12"/>
          </p:nvPr>
        </p:nvSpPr>
        <p:spPr/>
        <p:txBody>
          <a:bodyPr/>
          <a:lstStyle/>
          <a:p>
            <a:fld id="{FBA2AAD9-678A-444D-9C91-F71F6204EDF4}" type="slidenum">
              <a:rPr lang="zh-CN" altLang="en-US" smtClean="0"/>
              <a:t>24</a:t>
            </a:fld>
            <a:endParaRPr lang="zh-CN" altLang="en-US"/>
          </a:p>
        </p:txBody>
      </p:sp>
      <p:pic>
        <p:nvPicPr>
          <p:cNvPr id="8" name="图片 7">
            <a:extLst>
              <a:ext uri="{FF2B5EF4-FFF2-40B4-BE49-F238E27FC236}">
                <a16:creationId xmlns:a16="http://schemas.microsoft.com/office/drawing/2014/main" id="{0CAFBEAD-0318-2767-FBCE-055FF137AA46}"/>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A0AE9090-DC56-94D1-97EA-668CD9483CD3}"/>
              </a:ext>
            </a:extLst>
          </p:cNvPr>
          <p:cNvSpPr/>
          <p:nvPr/>
        </p:nvSpPr>
        <p:spPr>
          <a:xfrm>
            <a:off x="338138" y="2025650"/>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hlinkClick r:id="rId3" action="ppaction://hlinksldjump"/>
            <a:extLst>
              <a:ext uri="{FF2B5EF4-FFF2-40B4-BE49-F238E27FC236}">
                <a16:creationId xmlns:a16="http://schemas.microsoft.com/office/drawing/2014/main" id="{7DCA5529-B85F-F191-D281-26C74F483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Tree>
    <p:extLst>
      <p:ext uri="{BB962C8B-B14F-4D97-AF65-F5344CB8AC3E}">
        <p14:creationId xmlns:p14="http://schemas.microsoft.com/office/powerpoint/2010/main" val="3016820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DFB3A2-008B-B7FA-91EC-14880F144D3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FDDA333-A90C-E3B5-EA17-B1A69777FD45}"/>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4" name="页脚占位符 3">
            <a:extLst>
              <a:ext uri="{FF2B5EF4-FFF2-40B4-BE49-F238E27FC236}">
                <a16:creationId xmlns:a16="http://schemas.microsoft.com/office/drawing/2014/main" id="{7353CC6B-306D-D58F-A4DB-556C38B19F77}"/>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5300CBA2-8788-DFF0-B816-C8707172EBF1}"/>
              </a:ext>
            </a:extLst>
          </p:cNvPr>
          <p:cNvSpPr>
            <a:spLocks noGrp="1"/>
          </p:cNvSpPr>
          <p:nvPr>
            <p:ph type="sldNum" sz="quarter" idx="12"/>
          </p:nvPr>
        </p:nvSpPr>
        <p:spPr/>
        <p:txBody>
          <a:bodyPr/>
          <a:lstStyle/>
          <a:p>
            <a:fld id="{FBA2AAD9-678A-444D-9C91-F71F6204EDF4}" type="slidenum">
              <a:rPr lang="zh-CN" altLang="en-US" smtClean="0"/>
              <a:t>25</a:t>
            </a:fld>
            <a:endParaRPr lang="zh-CN" altLang="en-US"/>
          </a:p>
        </p:txBody>
      </p:sp>
      <p:pic>
        <p:nvPicPr>
          <p:cNvPr id="8" name="图片 7">
            <a:extLst>
              <a:ext uri="{FF2B5EF4-FFF2-40B4-BE49-F238E27FC236}">
                <a16:creationId xmlns:a16="http://schemas.microsoft.com/office/drawing/2014/main" id="{93988526-A3FD-F24E-01E8-87278A54F5B6}"/>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E6080DBC-2D2C-48E8-ADD6-21F8FB908E8C}"/>
              </a:ext>
            </a:extLst>
          </p:cNvPr>
          <p:cNvSpPr/>
          <p:nvPr/>
        </p:nvSpPr>
        <p:spPr>
          <a:xfrm>
            <a:off x="1202305" y="2888192"/>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hlinkClick r:id="rId3" action="ppaction://hlinksldjump"/>
            <a:extLst>
              <a:ext uri="{FF2B5EF4-FFF2-40B4-BE49-F238E27FC236}">
                <a16:creationId xmlns:a16="http://schemas.microsoft.com/office/drawing/2014/main" id="{238D76D7-BAC7-9783-04FA-4C3C16666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3" name="日期占位符 2">
            <a:extLst>
              <a:ext uri="{FF2B5EF4-FFF2-40B4-BE49-F238E27FC236}">
                <a16:creationId xmlns:a16="http://schemas.microsoft.com/office/drawing/2014/main" id="{8A5B3D5B-8C1F-1ED5-B1F4-7B935A770C8C}"/>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Tree>
    <p:extLst>
      <p:ext uri="{BB962C8B-B14F-4D97-AF65-F5344CB8AC3E}">
        <p14:creationId xmlns:p14="http://schemas.microsoft.com/office/powerpoint/2010/main" val="40805380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C90381-FCD2-2342-17BB-9259BE3DBCD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A43A94F-8762-5DE3-935B-FF401329F40A}"/>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4" name="页脚占位符 3">
            <a:extLst>
              <a:ext uri="{FF2B5EF4-FFF2-40B4-BE49-F238E27FC236}">
                <a16:creationId xmlns:a16="http://schemas.microsoft.com/office/drawing/2014/main" id="{95ABF0B4-96F3-3508-99E5-076914B80199}"/>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7FF69FA-CDB8-021F-42A3-7B89FB7AB6FB}"/>
              </a:ext>
            </a:extLst>
          </p:cNvPr>
          <p:cNvSpPr>
            <a:spLocks noGrp="1"/>
          </p:cNvSpPr>
          <p:nvPr>
            <p:ph type="sldNum" sz="quarter" idx="12"/>
          </p:nvPr>
        </p:nvSpPr>
        <p:spPr/>
        <p:txBody>
          <a:bodyPr/>
          <a:lstStyle/>
          <a:p>
            <a:fld id="{FBA2AAD9-678A-444D-9C91-F71F6204EDF4}" type="slidenum">
              <a:rPr lang="zh-CN" altLang="en-US" smtClean="0"/>
              <a:t>26</a:t>
            </a:fld>
            <a:endParaRPr lang="zh-CN" altLang="en-US"/>
          </a:p>
        </p:txBody>
      </p:sp>
      <p:pic>
        <p:nvPicPr>
          <p:cNvPr id="8" name="图片 7">
            <a:extLst>
              <a:ext uri="{FF2B5EF4-FFF2-40B4-BE49-F238E27FC236}">
                <a16:creationId xmlns:a16="http://schemas.microsoft.com/office/drawing/2014/main" id="{69B9D02A-2598-7D9C-DA74-39CD5A628AEB}"/>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835651E6-8369-6DAA-08AA-504435740503}"/>
              </a:ext>
            </a:extLst>
          </p:cNvPr>
          <p:cNvSpPr/>
          <p:nvPr/>
        </p:nvSpPr>
        <p:spPr>
          <a:xfrm>
            <a:off x="1202305" y="2876551"/>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12F2A58B-CCC0-E343-498F-1B2B47E0E87F}"/>
              </a:ext>
            </a:extLst>
          </p:cNvPr>
          <p:cNvCxnSpPr>
            <a:cxnSpLocks/>
          </p:cNvCxnSpPr>
          <p:nvPr/>
        </p:nvCxnSpPr>
        <p:spPr>
          <a:xfrm>
            <a:off x="3201761" y="2876551"/>
            <a:ext cx="0" cy="3833283"/>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 name="直接连接符 16">
            <a:extLst>
              <a:ext uri="{FF2B5EF4-FFF2-40B4-BE49-F238E27FC236}">
                <a16:creationId xmlns:a16="http://schemas.microsoft.com/office/drawing/2014/main" id="{F6299184-0807-1706-9967-D91D666C869C}"/>
              </a:ext>
            </a:extLst>
          </p:cNvPr>
          <p:cNvCxnSpPr>
            <a:cxnSpLocks/>
          </p:cNvCxnSpPr>
          <p:nvPr/>
        </p:nvCxnSpPr>
        <p:spPr>
          <a:xfrm>
            <a:off x="1202305" y="4927600"/>
            <a:ext cx="3795712" cy="0"/>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7" name="图片 6">
            <a:hlinkClick r:id="rId3" action="ppaction://hlinksldjump"/>
            <a:extLst>
              <a:ext uri="{FF2B5EF4-FFF2-40B4-BE49-F238E27FC236}">
                <a16:creationId xmlns:a16="http://schemas.microsoft.com/office/drawing/2014/main" id="{E87A3219-B9FB-A935-7A93-197969C64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3" name="日期占位符 2">
            <a:extLst>
              <a:ext uri="{FF2B5EF4-FFF2-40B4-BE49-F238E27FC236}">
                <a16:creationId xmlns:a16="http://schemas.microsoft.com/office/drawing/2014/main" id="{0F4CFDAA-1425-1093-733A-FEF509DEB1BD}"/>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Tree>
    <p:extLst>
      <p:ext uri="{BB962C8B-B14F-4D97-AF65-F5344CB8AC3E}">
        <p14:creationId xmlns:p14="http://schemas.microsoft.com/office/powerpoint/2010/main" val="1896379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C098B61-0083-BE9D-1BAF-6FB4199FAB0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BEDDED-7746-90D0-7EC1-7ECD90C59948}"/>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4" name="页脚占位符 3">
            <a:extLst>
              <a:ext uri="{FF2B5EF4-FFF2-40B4-BE49-F238E27FC236}">
                <a16:creationId xmlns:a16="http://schemas.microsoft.com/office/drawing/2014/main" id="{94B8B73F-1CCB-5018-5D29-682C51C0B189}"/>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2235D701-924D-9DD5-B248-5A24138C943E}"/>
              </a:ext>
            </a:extLst>
          </p:cNvPr>
          <p:cNvSpPr>
            <a:spLocks noGrp="1"/>
          </p:cNvSpPr>
          <p:nvPr>
            <p:ph type="sldNum" sz="quarter" idx="12"/>
          </p:nvPr>
        </p:nvSpPr>
        <p:spPr/>
        <p:txBody>
          <a:bodyPr/>
          <a:lstStyle/>
          <a:p>
            <a:fld id="{FBA2AAD9-678A-444D-9C91-F71F6204EDF4}" type="slidenum">
              <a:rPr lang="zh-CN" altLang="en-US" smtClean="0"/>
              <a:t>27</a:t>
            </a:fld>
            <a:endParaRPr lang="zh-CN" altLang="en-US"/>
          </a:p>
        </p:txBody>
      </p:sp>
      <p:pic>
        <p:nvPicPr>
          <p:cNvPr id="8" name="图片 7">
            <a:extLst>
              <a:ext uri="{FF2B5EF4-FFF2-40B4-BE49-F238E27FC236}">
                <a16:creationId xmlns:a16="http://schemas.microsoft.com/office/drawing/2014/main" id="{A5006FDF-5C9B-38F9-114C-D79229D50AF9}"/>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615AA0D9-81EE-93F6-82D0-DA596520FF87}"/>
              </a:ext>
            </a:extLst>
          </p:cNvPr>
          <p:cNvSpPr/>
          <p:nvPr/>
        </p:nvSpPr>
        <p:spPr>
          <a:xfrm>
            <a:off x="1202305" y="2876551"/>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5987B44D-FB18-ED37-A05B-D952992182B0}"/>
              </a:ext>
            </a:extLst>
          </p:cNvPr>
          <p:cNvCxnSpPr>
            <a:cxnSpLocks/>
          </p:cNvCxnSpPr>
          <p:nvPr/>
        </p:nvCxnSpPr>
        <p:spPr>
          <a:xfrm>
            <a:off x="3201761" y="2876551"/>
            <a:ext cx="0" cy="3833283"/>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 name="直接连接符 16">
            <a:extLst>
              <a:ext uri="{FF2B5EF4-FFF2-40B4-BE49-F238E27FC236}">
                <a16:creationId xmlns:a16="http://schemas.microsoft.com/office/drawing/2014/main" id="{3AADBC68-DBCF-7490-4644-C91E3895CFC8}"/>
              </a:ext>
            </a:extLst>
          </p:cNvPr>
          <p:cNvCxnSpPr>
            <a:cxnSpLocks/>
          </p:cNvCxnSpPr>
          <p:nvPr/>
        </p:nvCxnSpPr>
        <p:spPr>
          <a:xfrm>
            <a:off x="1202305" y="4927600"/>
            <a:ext cx="3795712" cy="0"/>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7" name="图片 6">
            <a:hlinkClick r:id="rId3" action="ppaction://hlinksldjump"/>
            <a:extLst>
              <a:ext uri="{FF2B5EF4-FFF2-40B4-BE49-F238E27FC236}">
                <a16:creationId xmlns:a16="http://schemas.microsoft.com/office/drawing/2014/main" id="{3D729F40-3B58-BE12-DC49-F30EA3875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6" name="矩形 5">
            <a:extLst>
              <a:ext uri="{FF2B5EF4-FFF2-40B4-BE49-F238E27FC236}">
                <a16:creationId xmlns:a16="http://schemas.microsoft.com/office/drawing/2014/main" id="{08E14598-04DA-23A8-E2EC-0DEEFA792529}"/>
              </a:ext>
            </a:extLst>
          </p:cNvPr>
          <p:cNvSpPr/>
          <p:nvPr/>
        </p:nvSpPr>
        <p:spPr>
          <a:xfrm>
            <a:off x="1202305" y="2025773"/>
            <a:ext cx="1999452" cy="850777"/>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99B993C-EEFD-5B7A-478E-6D74F29E0DFA}"/>
              </a:ext>
            </a:extLst>
          </p:cNvPr>
          <p:cNvSpPr/>
          <p:nvPr/>
        </p:nvSpPr>
        <p:spPr>
          <a:xfrm>
            <a:off x="1202305" y="5887720"/>
            <a:ext cx="1999452" cy="82211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F9028915-8E1C-2293-7340-D75604F9F3A7}"/>
              </a:ext>
            </a:extLst>
          </p:cNvPr>
          <p:cNvSpPr/>
          <p:nvPr/>
        </p:nvSpPr>
        <p:spPr>
          <a:xfrm rot="5400000">
            <a:off x="-227516" y="3497813"/>
            <a:ext cx="1999452" cy="860123"/>
          </a:xfrm>
          <a:prstGeom prst="rect">
            <a:avLst/>
          </a:prstGeom>
          <a:noFill/>
          <a:ln w="76200">
            <a:solidFill>
              <a:srgbClr val="67AC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782131E-C7B6-3770-4848-6089BFDDF430}"/>
              </a:ext>
            </a:extLst>
          </p:cNvPr>
          <p:cNvSpPr/>
          <p:nvPr/>
        </p:nvSpPr>
        <p:spPr>
          <a:xfrm rot="5400000">
            <a:off x="3542428" y="3472014"/>
            <a:ext cx="2051052" cy="860124"/>
          </a:xfrm>
          <a:prstGeom prst="rect">
            <a:avLst/>
          </a:prstGeom>
          <a:noFill/>
          <a:ln w="76200">
            <a:solidFill>
              <a:srgbClr val="67AC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A43D266-3393-13AE-2940-295A511A2637}"/>
              </a:ext>
            </a:extLst>
          </p:cNvPr>
          <p:cNvSpPr/>
          <p:nvPr/>
        </p:nvSpPr>
        <p:spPr>
          <a:xfrm>
            <a:off x="342148" y="2025773"/>
            <a:ext cx="860124" cy="850777"/>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62A2766-0DCB-A3B3-8E8E-018F1D4EBBA1}"/>
              </a:ext>
            </a:extLst>
          </p:cNvPr>
          <p:cNvSpPr/>
          <p:nvPr/>
        </p:nvSpPr>
        <p:spPr>
          <a:xfrm>
            <a:off x="342148" y="4927599"/>
            <a:ext cx="860124" cy="948691"/>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D6396D5-9727-A102-4EF6-6C913422524A}"/>
              </a:ext>
            </a:extLst>
          </p:cNvPr>
          <p:cNvSpPr/>
          <p:nvPr/>
        </p:nvSpPr>
        <p:spPr>
          <a:xfrm>
            <a:off x="3201757" y="2025774"/>
            <a:ext cx="936102" cy="839136"/>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7BA0054-74A0-CCF0-ACB6-9463C5680C93}"/>
              </a:ext>
            </a:extLst>
          </p:cNvPr>
          <p:cNvSpPr/>
          <p:nvPr/>
        </p:nvSpPr>
        <p:spPr>
          <a:xfrm>
            <a:off x="3201757" y="5887719"/>
            <a:ext cx="936102" cy="822113"/>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4604BF1-9A9F-41D6-5214-E1AF0AFF569E}"/>
              </a:ext>
            </a:extLst>
          </p:cNvPr>
          <p:cNvSpPr/>
          <p:nvPr/>
        </p:nvSpPr>
        <p:spPr>
          <a:xfrm>
            <a:off x="4137859" y="4927599"/>
            <a:ext cx="860156" cy="948691"/>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B5644EA-30CB-00C5-E09E-F4F3523AF57A}"/>
              </a:ext>
            </a:extLst>
          </p:cNvPr>
          <p:cNvSpPr/>
          <p:nvPr/>
        </p:nvSpPr>
        <p:spPr>
          <a:xfrm>
            <a:off x="4126249" y="5899360"/>
            <a:ext cx="871769" cy="810472"/>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4CD28868-8E2A-A8DE-522B-B36506F2AB15}"/>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Tree>
    <p:extLst>
      <p:ext uri="{BB962C8B-B14F-4D97-AF65-F5344CB8AC3E}">
        <p14:creationId xmlns:p14="http://schemas.microsoft.com/office/powerpoint/2010/main" val="31059727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48B781-B595-6F3E-3268-3E64AC0060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69845EF-9B35-9361-602F-A18BE370D038}"/>
              </a:ext>
            </a:extLst>
          </p:cNvPr>
          <p:cNvSpPr>
            <a:spLocks noGrp="1"/>
          </p:cNvSpPr>
          <p:nvPr>
            <p:ph type="title"/>
          </p:nvPr>
        </p:nvSpPr>
        <p:spPr>
          <a:xfrm>
            <a:off x="457199" y="365125"/>
            <a:ext cx="11662229" cy="700529"/>
          </a:xfrm>
        </p:spPr>
        <p:txBody>
          <a:bodyPr>
            <a:normAutofit/>
          </a:bodyPr>
          <a:lstStyle/>
          <a:p>
            <a:r>
              <a:rPr lang="en-US" altLang="zh-CN" dirty="0">
                <a:effectLst>
                  <a:outerShdw blurRad="38100" dist="38100" dir="2700000" algn="tl">
                    <a:srgbClr val="000000">
                      <a:alpha val="43137"/>
                    </a:srgbClr>
                  </a:outerShdw>
                </a:effectLst>
              </a:rPr>
              <a:t>Vison Transformer using </a:t>
            </a:r>
            <a:r>
              <a:rPr lang="en-US" altLang="zh-CN" dirty="0">
                <a:solidFill>
                  <a:srgbClr val="C00000"/>
                </a:solidFill>
                <a:effectLst>
                  <a:outerShdw blurRad="38100" dist="38100" dir="2700000" algn="tl">
                    <a:srgbClr val="000000">
                      <a:alpha val="43137"/>
                    </a:srgbClr>
                  </a:outerShdw>
                </a:effectLst>
              </a:rPr>
              <a:t>Shifted Window</a:t>
            </a:r>
            <a:endParaRPr lang="zh-CN" altLang="en-US" dirty="0">
              <a:solidFill>
                <a:srgbClr val="C00000"/>
              </a:solidFill>
              <a:effectLst>
                <a:outerShdw blurRad="38100" dist="38100" dir="2700000" algn="tl">
                  <a:srgbClr val="000000">
                    <a:alpha val="43137"/>
                  </a:srgbClr>
                </a:outerShdw>
              </a:effectLst>
            </a:endParaRPr>
          </a:p>
        </p:txBody>
      </p:sp>
      <p:sp>
        <p:nvSpPr>
          <p:cNvPr id="4" name="页脚占位符 3">
            <a:extLst>
              <a:ext uri="{FF2B5EF4-FFF2-40B4-BE49-F238E27FC236}">
                <a16:creationId xmlns:a16="http://schemas.microsoft.com/office/drawing/2014/main" id="{86056CFC-C9B8-9FDC-EC48-CBBF6DEE9914}"/>
              </a:ext>
            </a:extLst>
          </p:cNvPr>
          <p:cNvSpPr>
            <a:spLocks noGrp="1"/>
          </p:cNvSpPr>
          <p:nvPr>
            <p:ph type="ftr" sz="quarter" idx="11"/>
          </p:nvPr>
        </p:nvSpPr>
        <p:spPr/>
        <p:txBody>
          <a:bodyPr/>
          <a:lstStyle/>
          <a:p>
            <a:r>
              <a:rPr lang="en-US" altLang="zh-CN" dirty="0" err="1"/>
              <a:t>Yiqun</a:t>
            </a:r>
            <a:r>
              <a:rPr lang="en-US" altLang="zh-CN" dirty="0"/>
              <a:t> Duan</a:t>
            </a:r>
            <a:endParaRPr lang="zh-CN" altLang="en-US" dirty="0"/>
          </a:p>
        </p:txBody>
      </p:sp>
      <p:sp>
        <p:nvSpPr>
          <p:cNvPr id="5" name="灯片编号占位符 4">
            <a:extLst>
              <a:ext uri="{FF2B5EF4-FFF2-40B4-BE49-F238E27FC236}">
                <a16:creationId xmlns:a16="http://schemas.microsoft.com/office/drawing/2014/main" id="{972A3F27-8894-2B02-801E-3FB39B926C35}"/>
              </a:ext>
            </a:extLst>
          </p:cNvPr>
          <p:cNvSpPr>
            <a:spLocks noGrp="1"/>
          </p:cNvSpPr>
          <p:nvPr>
            <p:ph type="sldNum" sz="quarter" idx="12"/>
          </p:nvPr>
        </p:nvSpPr>
        <p:spPr/>
        <p:txBody>
          <a:bodyPr/>
          <a:lstStyle/>
          <a:p>
            <a:fld id="{FBA2AAD9-678A-444D-9C91-F71F6204EDF4}" type="slidenum">
              <a:rPr lang="zh-CN" altLang="en-US" smtClean="0"/>
              <a:t>28</a:t>
            </a:fld>
            <a:endParaRPr lang="zh-CN" altLang="en-US"/>
          </a:p>
        </p:txBody>
      </p:sp>
      <p:pic>
        <p:nvPicPr>
          <p:cNvPr id="8" name="图片 7">
            <a:extLst>
              <a:ext uri="{FF2B5EF4-FFF2-40B4-BE49-F238E27FC236}">
                <a16:creationId xmlns:a16="http://schemas.microsoft.com/office/drawing/2014/main" id="{D5B398C5-C749-78CB-8255-420D7C7747A0}"/>
              </a:ext>
            </a:extLst>
          </p:cNvPr>
          <p:cNvPicPr>
            <a:picLocks noChangeAspect="1"/>
          </p:cNvPicPr>
          <p:nvPr/>
        </p:nvPicPr>
        <p:blipFill>
          <a:blip r:embed="rId2"/>
          <a:stretch>
            <a:fillRect/>
          </a:stretch>
        </p:blipFill>
        <p:spPr>
          <a:xfrm>
            <a:off x="0" y="1065654"/>
            <a:ext cx="12192000" cy="4992055"/>
          </a:xfrm>
          <a:prstGeom prst="rect">
            <a:avLst/>
          </a:prstGeom>
        </p:spPr>
      </p:pic>
      <p:sp>
        <p:nvSpPr>
          <p:cNvPr id="11" name="矩形 10">
            <a:extLst>
              <a:ext uri="{FF2B5EF4-FFF2-40B4-BE49-F238E27FC236}">
                <a16:creationId xmlns:a16="http://schemas.microsoft.com/office/drawing/2014/main" id="{943FF501-3EFE-B874-A3FE-F5AF985FA7BF}"/>
              </a:ext>
            </a:extLst>
          </p:cNvPr>
          <p:cNvSpPr/>
          <p:nvPr/>
        </p:nvSpPr>
        <p:spPr>
          <a:xfrm>
            <a:off x="1202305" y="2876551"/>
            <a:ext cx="3795712" cy="3833283"/>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70C45901-14E1-0A86-3D31-7ABC458F0296}"/>
              </a:ext>
            </a:extLst>
          </p:cNvPr>
          <p:cNvCxnSpPr>
            <a:cxnSpLocks/>
          </p:cNvCxnSpPr>
          <p:nvPr/>
        </p:nvCxnSpPr>
        <p:spPr>
          <a:xfrm>
            <a:off x="3201761" y="2876551"/>
            <a:ext cx="0" cy="3833283"/>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7" name="直接连接符 16">
            <a:extLst>
              <a:ext uri="{FF2B5EF4-FFF2-40B4-BE49-F238E27FC236}">
                <a16:creationId xmlns:a16="http://schemas.microsoft.com/office/drawing/2014/main" id="{D3017778-964F-DABC-74FE-17D7A60B68CC}"/>
              </a:ext>
            </a:extLst>
          </p:cNvPr>
          <p:cNvCxnSpPr>
            <a:cxnSpLocks/>
          </p:cNvCxnSpPr>
          <p:nvPr/>
        </p:nvCxnSpPr>
        <p:spPr>
          <a:xfrm>
            <a:off x="1202305" y="4927600"/>
            <a:ext cx="3795712" cy="0"/>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7" name="图片 6">
            <a:hlinkClick r:id="rId3" action="ppaction://hlinksldjump"/>
            <a:extLst>
              <a:ext uri="{FF2B5EF4-FFF2-40B4-BE49-F238E27FC236}">
                <a16:creationId xmlns:a16="http://schemas.microsoft.com/office/drawing/2014/main" id="{B7948174-4278-E875-C825-CE0561574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9" name="矩形 8">
            <a:extLst>
              <a:ext uri="{FF2B5EF4-FFF2-40B4-BE49-F238E27FC236}">
                <a16:creationId xmlns:a16="http://schemas.microsoft.com/office/drawing/2014/main" id="{4021F78E-1938-EC59-D7E9-F300C1D1E00E}"/>
              </a:ext>
            </a:extLst>
          </p:cNvPr>
          <p:cNvSpPr/>
          <p:nvPr/>
        </p:nvSpPr>
        <p:spPr>
          <a:xfrm>
            <a:off x="1202305" y="5887720"/>
            <a:ext cx="1999452" cy="82211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DC3B2A30-5837-D909-938F-42753976B1A6}"/>
              </a:ext>
            </a:extLst>
          </p:cNvPr>
          <p:cNvSpPr/>
          <p:nvPr/>
        </p:nvSpPr>
        <p:spPr>
          <a:xfrm rot="5400000">
            <a:off x="3542428" y="3472014"/>
            <a:ext cx="2051052" cy="860124"/>
          </a:xfrm>
          <a:prstGeom prst="rect">
            <a:avLst/>
          </a:prstGeom>
          <a:noFill/>
          <a:ln w="76200">
            <a:solidFill>
              <a:srgbClr val="67AC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B1491F9-FB68-8323-28DC-24FF55B74F4C}"/>
              </a:ext>
            </a:extLst>
          </p:cNvPr>
          <p:cNvSpPr/>
          <p:nvPr/>
        </p:nvSpPr>
        <p:spPr>
          <a:xfrm>
            <a:off x="3201757" y="5887719"/>
            <a:ext cx="936102" cy="822113"/>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32A4940-0F6F-F00C-56DC-F5B53D0C6907}"/>
              </a:ext>
            </a:extLst>
          </p:cNvPr>
          <p:cNvSpPr/>
          <p:nvPr/>
        </p:nvSpPr>
        <p:spPr>
          <a:xfrm>
            <a:off x="4137853" y="4927599"/>
            <a:ext cx="860162" cy="948691"/>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D643E634-7F51-D515-9F85-74BBD4AF4A43}"/>
              </a:ext>
            </a:extLst>
          </p:cNvPr>
          <p:cNvSpPr/>
          <p:nvPr/>
        </p:nvSpPr>
        <p:spPr>
          <a:xfrm>
            <a:off x="4126250" y="5899360"/>
            <a:ext cx="871768" cy="810472"/>
          </a:xfrm>
          <a:prstGeom prst="rect">
            <a:avLst/>
          </a:prstGeom>
          <a:noFill/>
          <a:ln w="76200">
            <a:solidFill>
              <a:srgbClr val="BC62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2219DDD1-2A9C-F7EC-43DA-D94DEEF42BAB}"/>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10" name="文本框 9">
            <a:extLst>
              <a:ext uri="{FF2B5EF4-FFF2-40B4-BE49-F238E27FC236}">
                <a16:creationId xmlns:a16="http://schemas.microsoft.com/office/drawing/2014/main" id="{7E2296FE-44BA-61D9-8317-332395F68DCD}"/>
              </a:ext>
            </a:extLst>
          </p:cNvPr>
          <p:cNvSpPr txBox="1"/>
          <p:nvPr/>
        </p:nvSpPr>
        <p:spPr>
          <a:xfrm>
            <a:off x="2031740" y="3617965"/>
            <a:ext cx="3907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1</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18" name="文本框 17">
            <a:extLst>
              <a:ext uri="{FF2B5EF4-FFF2-40B4-BE49-F238E27FC236}">
                <a16:creationId xmlns:a16="http://schemas.microsoft.com/office/drawing/2014/main" id="{D7111D8E-5C3F-C4B7-DEE4-A4E736E1BA83}"/>
              </a:ext>
            </a:extLst>
          </p:cNvPr>
          <p:cNvSpPr txBox="1"/>
          <p:nvPr/>
        </p:nvSpPr>
        <p:spPr>
          <a:xfrm>
            <a:off x="3463716" y="3617965"/>
            <a:ext cx="4121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2</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27" name="文本框 26">
            <a:extLst>
              <a:ext uri="{FF2B5EF4-FFF2-40B4-BE49-F238E27FC236}">
                <a16:creationId xmlns:a16="http://schemas.microsoft.com/office/drawing/2014/main" id="{DC6EF046-ACC1-14D6-4821-21A62A7061EF}"/>
              </a:ext>
            </a:extLst>
          </p:cNvPr>
          <p:cNvSpPr txBox="1"/>
          <p:nvPr/>
        </p:nvSpPr>
        <p:spPr>
          <a:xfrm>
            <a:off x="4367045" y="3617965"/>
            <a:ext cx="412408"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3</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28" name="文本框 27">
            <a:extLst>
              <a:ext uri="{FF2B5EF4-FFF2-40B4-BE49-F238E27FC236}">
                <a16:creationId xmlns:a16="http://schemas.microsoft.com/office/drawing/2014/main" id="{5F8EDDDD-FBC8-7A67-8987-396E07BFCB42}"/>
              </a:ext>
            </a:extLst>
          </p:cNvPr>
          <p:cNvSpPr txBox="1"/>
          <p:nvPr/>
        </p:nvSpPr>
        <p:spPr>
          <a:xfrm>
            <a:off x="4367045" y="5102248"/>
            <a:ext cx="412408"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6</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29" name="文本框 28">
            <a:extLst>
              <a:ext uri="{FF2B5EF4-FFF2-40B4-BE49-F238E27FC236}">
                <a16:creationId xmlns:a16="http://schemas.microsoft.com/office/drawing/2014/main" id="{11727935-E1AA-EAE0-B65E-5A5C474F8640}"/>
              </a:ext>
            </a:extLst>
          </p:cNvPr>
          <p:cNvSpPr txBox="1"/>
          <p:nvPr/>
        </p:nvSpPr>
        <p:spPr>
          <a:xfrm>
            <a:off x="3463716" y="5109558"/>
            <a:ext cx="4121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5</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30" name="文本框 29">
            <a:extLst>
              <a:ext uri="{FF2B5EF4-FFF2-40B4-BE49-F238E27FC236}">
                <a16:creationId xmlns:a16="http://schemas.microsoft.com/office/drawing/2014/main" id="{842EFC1F-6BA9-16C8-0FA1-6684D0CA1DBB}"/>
              </a:ext>
            </a:extLst>
          </p:cNvPr>
          <p:cNvSpPr txBox="1"/>
          <p:nvPr/>
        </p:nvSpPr>
        <p:spPr>
          <a:xfrm>
            <a:off x="2031740" y="5102247"/>
            <a:ext cx="3907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4</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31" name="文本框 30">
            <a:extLst>
              <a:ext uri="{FF2B5EF4-FFF2-40B4-BE49-F238E27FC236}">
                <a16:creationId xmlns:a16="http://schemas.microsoft.com/office/drawing/2014/main" id="{672181D3-9595-671E-8449-20E273E1B628}"/>
              </a:ext>
            </a:extLst>
          </p:cNvPr>
          <p:cNvSpPr txBox="1"/>
          <p:nvPr/>
        </p:nvSpPr>
        <p:spPr>
          <a:xfrm>
            <a:off x="4367045" y="6050936"/>
            <a:ext cx="412408"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9</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32" name="文本框 31">
            <a:extLst>
              <a:ext uri="{FF2B5EF4-FFF2-40B4-BE49-F238E27FC236}">
                <a16:creationId xmlns:a16="http://schemas.microsoft.com/office/drawing/2014/main" id="{C9D92ABA-3A7E-10C4-9622-1D2350E10A30}"/>
              </a:ext>
            </a:extLst>
          </p:cNvPr>
          <p:cNvSpPr txBox="1"/>
          <p:nvPr/>
        </p:nvSpPr>
        <p:spPr>
          <a:xfrm>
            <a:off x="3463716" y="6058246"/>
            <a:ext cx="4121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8</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
        <p:nvSpPr>
          <p:cNvPr id="33" name="文本框 32">
            <a:extLst>
              <a:ext uri="{FF2B5EF4-FFF2-40B4-BE49-F238E27FC236}">
                <a16:creationId xmlns:a16="http://schemas.microsoft.com/office/drawing/2014/main" id="{ED516330-AE31-DF9F-7CB9-CAF1475DB8AD}"/>
              </a:ext>
            </a:extLst>
          </p:cNvPr>
          <p:cNvSpPr txBox="1"/>
          <p:nvPr/>
        </p:nvSpPr>
        <p:spPr>
          <a:xfrm>
            <a:off x="2031740" y="6050935"/>
            <a:ext cx="390783"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7</a:t>
            </a:r>
            <a:endParaRPr lang="zh-CN" altLang="en-US" sz="3200" b="1" dirty="0">
              <a:effectLst>
                <a:outerShdw blurRad="38100" dist="38100" dir="2700000" algn="tl">
                  <a:srgbClr val="000000">
                    <a:alpha val="43137"/>
                  </a:srgbClr>
                </a:outerShdw>
              </a:effectLst>
              <a:latin typeface="Cambria Math" panose="02040503050406030204" pitchFamily="18" charset="0"/>
            </a:endParaRPr>
          </a:p>
        </p:txBody>
      </p:sp>
    </p:spTree>
    <p:extLst>
      <p:ext uri="{BB962C8B-B14F-4D97-AF65-F5344CB8AC3E}">
        <p14:creationId xmlns:p14="http://schemas.microsoft.com/office/powerpoint/2010/main" val="1262024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F07D1B5-BE93-98A0-D907-2FD260D2F169}"/>
              </a:ext>
            </a:extLst>
          </p:cNvPr>
          <p:cNvSpPr>
            <a:spLocks noGrp="1"/>
          </p:cNvSpPr>
          <p:nvPr>
            <p:ph type="title"/>
          </p:nvPr>
        </p:nvSpPr>
        <p:spPr>
          <a:xfrm>
            <a:off x="457200" y="365125"/>
            <a:ext cx="10247086" cy="700529"/>
          </a:xfrm>
        </p:spPr>
        <p:txBody>
          <a:bodyPr>
            <a:normAutofit fontScale="90000"/>
          </a:bodyPr>
          <a:lstStyle/>
          <a:p>
            <a:r>
              <a:rPr lang="en-US" altLang="zh-CN" dirty="0"/>
              <a:t>How to understand Forward Diffusion</a:t>
            </a:r>
            <a:r>
              <a:rPr lang="en-US" altLang="zh-CN" spc="-150" dirty="0"/>
              <a:t> </a:t>
            </a:r>
            <a:r>
              <a:rPr lang="en-US" altLang="zh-CN" spc="-10" dirty="0"/>
              <a:t>Process</a:t>
            </a:r>
            <a:r>
              <a:rPr lang="en-US" altLang="zh-CN" dirty="0"/>
              <a:t> </a:t>
            </a:r>
            <a:endParaRPr lang="zh-CN" altLang="en-US" dirty="0"/>
          </a:p>
        </p:txBody>
      </p:sp>
      <p:sp>
        <p:nvSpPr>
          <p:cNvPr id="2" name="日期占位符 1">
            <a:extLst>
              <a:ext uri="{FF2B5EF4-FFF2-40B4-BE49-F238E27FC236}">
                <a16:creationId xmlns:a16="http://schemas.microsoft.com/office/drawing/2014/main" id="{0F79B4BD-565D-371A-CE72-33AB7AFC9756}"/>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4536D529-7DAD-E5DB-F01F-559864A39BF2}"/>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2772C7C0-55F1-A678-C2E8-DCFF4E741497}"/>
              </a:ext>
            </a:extLst>
          </p:cNvPr>
          <p:cNvSpPr>
            <a:spLocks noGrp="1"/>
          </p:cNvSpPr>
          <p:nvPr>
            <p:ph type="sldNum" sz="quarter" idx="12"/>
          </p:nvPr>
        </p:nvSpPr>
        <p:spPr/>
        <p:txBody>
          <a:bodyPr/>
          <a:lstStyle/>
          <a:p>
            <a:fld id="{FBA2AAD9-678A-444D-9C91-F71F6204EDF4}" type="slidenum">
              <a:rPr lang="zh-CN" altLang="en-US" smtClean="0"/>
              <a:t>2</a:t>
            </a:fld>
            <a:endParaRPr lang="zh-CN" altLang="en-US"/>
          </a:p>
        </p:txBody>
      </p:sp>
      <p:pic>
        <p:nvPicPr>
          <p:cNvPr id="15" name="object 79">
            <a:extLst>
              <a:ext uri="{FF2B5EF4-FFF2-40B4-BE49-F238E27FC236}">
                <a16:creationId xmlns:a16="http://schemas.microsoft.com/office/drawing/2014/main" id="{79D374B9-04F6-5A90-FBCB-67C36255BF35}"/>
              </a:ext>
            </a:extLst>
          </p:cNvPr>
          <p:cNvPicPr/>
          <p:nvPr/>
        </p:nvPicPr>
        <p:blipFill>
          <a:blip r:embed="rId3">
            <a:extLst>
              <a:ext uri="{28A0092B-C50C-407E-A947-70E740481C1C}">
                <a14:useLocalDpi xmlns:a14="http://schemas.microsoft.com/office/drawing/2010/main" val="0"/>
              </a:ext>
            </a:extLst>
          </a:blip>
          <a:srcRect/>
          <a:stretch/>
        </p:blipFill>
        <p:spPr>
          <a:xfrm>
            <a:off x="831955" y="1499784"/>
            <a:ext cx="1381690" cy="1381692"/>
          </a:xfrm>
          <a:prstGeom prst="rect">
            <a:avLst/>
          </a:prstGeom>
        </p:spPr>
      </p:pic>
      <p:pic>
        <p:nvPicPr>
          <p:cNvPr id="16" name="object 80">
            <a:extLst>
              <a:ext uri="{FF2B5EF4-FFF2-40B4-BE49-F238E27FC236}">
                <a16:creationId xmlns:a16="http://schemas.microsoft.com/office/drawing/2014/main" id="{1093D6EF-63AC-F14F-03E2-6D1E631F7D47}"/>
              </a:ext>
            </a:extLst>
          </p:cNvPr>
          <p:cNvPicPr/>
          <p:nvPr/>
        </p:nvPicPr>
        <p:blipFill>
          <a:blip r:embed="rId4">
            <a:extLst>
              <a:ext uri="{28A0092B-C50C-407E-A947-70E740481C1C}">
                <a14:useLocalDpi xmlns:a14="http://schemas.microsoft.com/office/drawing/2010/main" val="0"/>
              </a:ext>
            </a:extLst>
          </a:blip>
          <a:srcRect/>
          <a:stretch/>
        </p:blipFill>
        <p:spPr>
          <a:xfrm>
            <a:off x="9987959" y="1425726"/>
            <a:ext cx="1383884" cy="1383886"/>
          </a:xfrm>
          <a:prstGeom prst="rect">
            <a:avLst/>
          </a:prstGeom>
        </p:spPr>
      </p:pic>
      <p:pic>
        <p:nvPicPr>
          <p:cNvPr id="17" name="object 79">
            <a:extLst>
              <a:ext uri="{FF2B5EF4-FFF2-40B4-BE49-F238E27FC236}">
                <a16:creationId xmlns:a16="http://schemas.microsoft.com/office/drawing/2014/main" id="{92B06906-2961-FF7A-D900-C97272386774}"/>
              </a:ext>
            </a:extLst>
          </p:cNvPr>
          <p:cNvPicPr/>
          <p:nvPr/>
        </p:nvPicPr>
        <p:blipFill>
          <a:blip r:embed="rId5">
            <a:extLst>
              <a:ext uri="{28A0092B-C50C-407E-A947-70E740481C1C}">
                <a14:useLocalDpi xmlns:a14="http://schemas.microsoft.com/office/drawing/2010/main" val="0"/>
              </a:ext>
            </a:extLst>
          </a:blip>
          <a:srcRect/>
          <a:stretch/>
        </p:blipFill>
        <p:spPr>
          <a:xfrm>
            <a:off x="6932757" y="1437458"/>
            <a:ext cx="1381690" cy="1381692"/>
          </a:xfrm>
          <a:prstGeom prst="rect">
            <a:avLst/>
          </a:prstGeom>
        </p:spPr>
      </p:pic>
      <p:pic>
        <p:nvPicPr>
          <p:cNvPr id="18" name="object 79">
            <a:extLst>
              <a:ext uri="{FF2B5EF4-FFF2-40B4-BE49-F238E27FC236}">
                <a16:creationId xmlns:a16="http://schemas.microsoft.com/office/drawing/2014/main" id="{17058428-CF86-8ABA-68F2-ACD04F0CCA31}"/>
              </a:ext>
            </a:extLst>
          </p:cNvPr>
          <p:cNvPicPr/>
          <p:nvPr/>
        </p:nvPicPr>
        <p:blipFill>
          <a:blip r:embed="rId6">
            <a:extLst>
              <a:ext uri="{28A0092B-C50C-407E-A947-70E740481C1C}">
                <a14:useLocalDpi xmlns:a14="http://schemas.microsoft.com/office/drawing/2010/main" val="0"/>
              </a:ext>
            </a:extLst>
          </a:blip>
          <a:srcRect/>
          <a:stretch/>
        </p:blipFill>
        <p:spPr>
          <a:xfrm>
            <a:off x="3877555" y="1499784"/>
            <a:ext cx="1381690" cy="1381692"/>
          </a:xfrm>
          <a:prstGeom prst="rect">
            <a:avLst/>
          </a:prstGeom>
        </p:spPr>
      </p:pic>
      <p:pic>
        <p:nvPicPr>
          <p:cNvPr id="28" name="图片 27">
            <a:extLst>
              <a:ext uri="{FF2B5EF4-FFF2-40B4-BE49-F238E27FC236}">
                <a16:creationId xmlns:a16="http://schemas.microsoft.com/office/drawing/2014/main" id="{B141D8DE-D129-D277-C285-7F959498A9CC}"/>
              </a:ext>
            </a:extLst>
          </p:cNvPr>
          <p:cNvPicPr>
            <a:picLocks noChangeAspect="1"/>
          </p:cNvPicPr>
          <p:nvPr/>
        </p:nvPicPr>
        <p:blipFill>
          <a:blip r:embed="rId7">
            <a:extLst>
              <a:ext uri="{28A0092B-C50C-407E-A947-70E740481C1C}">
                <a14:useLocalDpi xmlns:a14="http://schemas.microsoft.com/office/drawing/2010/main" val="0"/>
              </a:ext>
            </a:extLst>
          </a:blip>
          <a:srcRect l="5939" t="6658" r="9023"/>
          <a:stretch/>
        </p:blipFill>
        <p:spPr>
          <a:xfrm>
            <a:off x="0" y="3484144"/>
            <a:ext cx="3045600" cy="1671515"/>
          </a:xfrm>
          <a:prstGeom prst="rect">
            <a:avLst/>
          </a:prstGeom>
        </p:spPr>
      </p:pic>
      <p:pic>
        <p:nvPicPr>
          <p:cNvPr id="32" name="图片 31">
            <a:extLst>
              <a:ext uri="{FF2B5EF4-FFF2-40B4-BE49-F238E27FC236}">
                <a16:creationId xmlns:a16="http://schemas.microsoft.com/office/drawing/2014/main" id="{43DEC57B-ACDE-F73A-E199-734440D21CD1}"/>
              </a:ext>
            </a:extLst>
          </p:cNvPr>
          <p:cNvPicPr>
            <a:picLocks noChangeAspect="1"/>
          </p:cNvPicPr>
          <p:nvPr/>
        </p:nvPicPr>
        <p:blipFill>
          <a:blip r:embed="rId8">
            <a:extLst>
              <a:ext uri="{28A0092B-C50C-407E-A947-70E740481C1C}">
                <a14:useLocalDpi xmlns:a14="http://schemas.microsoft.com/office/drawing/2010/main" val="0"/>
              </a:ext>
            </a:extLst>
          </a:blip>
          <a:srcRect l="7167" r="9667"/>
          <a:stretch/>
        </p:blipFill>
        <p:spPr>
          <a:xfrm>
            <a:off x="6100802" y="3347655"/>
            <a:ext cx="3045600" cy="1831026"/>
          </a:xfrm>
          <a:prstGeom prst="rect">
            <a:avLst/>
          </a:prstGeom>
        </p:spPr>
      </p:pic>
      <p:pic>
        <p:nvPicPr>
          <p:cNvPr id="34" name="图片 33">
            <a:hlinkClick r:id="rId9" action="ppaction://hlinksldjump"/>
            <a:extLst>
              <a:ext uri="{FF2B5EF4-FFF2-40B4-BE49-F238E27FC236}">
                <a16:creationId xmlns:a16="http://schemas.microsoft.com/office/drawing/2014/main" id="{154A3226-E241-8F09-4CB3-1FD6CA766C35}"/>
              </a:ext>
            </a:extLst>
          </p:cNvPr>
          <p:cNvPicPr>
            <a:picLocks noChangeAspect="1"/>
          </p:cNvPicPr>
          <p:nvPr/>
        </p:nvPicPr>
        <p:blipFill>
          <a:blip r:embed="rId10">
            <a:extLst>
              <a:ext uri="{28A0092B-C50C-407E-A947-70E740481C1C}">
                <a14:useLocalDpi xmlns:a14="http://schemas.microsoft.com/office/drawing/2010/main" val="0"/>
              </a:ext>
            </a:extLst>
          </a:blip>
          <a:srcRect l="6111" r="9491"/>
          <a:stretch/>
        </p:blipFill>
        <p:spPr>
          <a:xfrm>
            <a:off x="9136800" y="3351351"/>
            <a:ext cx="3045600" cy="1804308"/>
          </a:xfrm>
          <a:prstGeom prst="rect">
            <a:avLst/>
          </a:prstGeom>
        </p:spPr>
      </p:pic>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BB40D32-22BB-53C2-112D-B02B7CD3585D}"/>
                  </a:ext>
                </a:extLst>
              </p:cNvPr>
              <p:cNvSpPr txBox="1"/>
              <p:nvPr/>
            </p:nvSpPr>
            <p:spPr>
              <a:xfrm>
                <a:off x="1300269" y="2853432"/>
                <a:ext cx="3880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oMath>
                  </m:oMathPara>
                </a14:m>
                <a:endParaRPr lang="zh-CN" altLang="en-US" sz="2400" dirty="0"/>
              </a:p>
            </p:txBody>
          </p:sp>
        </mc:Choice>
        <mc:Fallback xmlns="">
          <p:sp>
            <p:nvSpPr>
              <p:cNvPr id="38" name="文本框 37">
                <a:extLst>
                  <a:ext uri="{FF2B5EF4-FFF2-40B4-BE49-F238E27FC236}">
                    <a16:creationId xmlns:a16="http://schemas.microsoft.com/office/drawing/2014/main" id="{0BB40D32-22BB-53C2-112D-B02B7CD3585D}"/>
                  </a:ext>
                </a:extLst>
              </p:cNvPr>
              <p:cNvSpPr txBox="1">
                <a:spLocks noRot="1" noChangeAspect="1" noMove="1" noResize="1" noEditPoints="1" noAdjustHandles="1" noChangeArrowheads="1" noChangeShapeType="1" noTextEdit="1"/>
              </p:cNvSpPr>
              <p:nvPr/>
            </p:nvSpPr>
            <p:spPr>
              <a:xfrm>
                <a:off x="1300269" y="2853432"/>
                <a:ext cx="388055" cy="369332"/>
              </a:xfrm>
              <a:prstGeom prst="rect">
                <a:avLst/>
              </a:prstGeom>
              <a:blipFill>
                <a:blip r:embed="rId11"/>
                <a:stretch>
                  <a:fillRect l="-7813" r="-4688"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285CA93-BA28-F31B-F516-B3DCFA67F1C5}"/>
                  </a:ext>
                </a:extLst>
              </p:cNvPr>
              <p:cNvSpPr txBox="1"/>
              <p:nvPr/>
            </p:nvSpPr>
            <p:spPr>
              <a:xfrm>
                <a:off x="4239912" y="2881476"/>
                <a:ext cx="6406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100</m:t>
                          </m:r>
                        </m:sub>
                      </m:sSub>
                    </m:oMath>
                  </m:oMathPara>
                </a14:m>
                <a:endParaRPr lang="zh-CN" altLang="en-US" sz="2400" dirty="0"/>
              </a:p>
            </p:txBody>
          </p:sp>
        </mc:Choice>
        <mc:Fallback xmlns="">
          <p:sp>
            <p:nvSpPr>
              <p:cNvPr id="39" name="文本框 38">
                <a:extLst>
                  <a:ext uri="{FF2B5EF4-FFF2-40B4-BE49-F238E27FC236}">
                    <a16:creationId xmlns:a16="http://schemas.microsoft.com/office/drawing/2014/main" id="{2285CA93-BA28-F31B-F516-B3DCFA67F1C5}"/>
                  </a:ext>
                </a:extLst>
              </p:cNvPr>
              <p:cNvSpPr txBox="1">
                <a:spLocks noRot="1" noChangeAspect="1" noMove="1" noResize="1" noEditPoints="1" noAdjustHandles="1" noChangeArrowheads="1" noChangeShapeType="1" noTextEdit="1"/>
              </p:cNvSpPr>
              <p:nvPr/>
            </p:nvSpPr>
            <p:spPr>
              <a:xfrm>
                <a:off x="4239912" y="2881476"/>
                <a:ext cx="640625" cy="369332"/>
              </a:xfrm>
              <a:prstGeom prst="rect">
                <a:avLst/>
              </a:prstGeom>
              <a:blipFill>
                <a:blip r:embed="rId12"/>
                <a:stretch>
                  <a:fillRect l="-5714" r="-285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40EBE90-B585-0D12-CAAC-605C43E79F38}"/>
                  </a:ext>
                </a:extLst>
              </p:cNvPr>
              <p:cNvSpPr txBox="1"/>
              <p:nvPr/>
            </p:nvSpPr>
            <p:spPr>
              <a:xfrm>
                <a:off x="7389442" y="2776509"/>
                <a:ext cx="6477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500</m:t>
                          </m:r>
                        </m:sub>
                      </m:sSub>
                    </m:oMath>
                  </m:oMathPara>
                </a14:m>
                <a:endParaRPr lang="zh-CN" altLang="en-US" sz="2400" dirty="0"/>
              </a:p>
            </p:txBody>
          </p:sp>
        </mc:Choice>
        <mc:Fallback xmlns="">
          <p:sp>
            <p:nvSpPr>
              <p:cNvPr id="40" name="文本框 39">
                <a:extLst>
                  <a:ext uri="{FF2B5EF4-FFF2-40B4-BE49-F238E27FC236}">
                    <a16:creationId xmlns:a16="http://schemas.microsoft.com/office/drawing/2014/main" id="{140EBE90-B585-0D12-CAAC-605C43E79F38}"/>
                  </a:ext>
                </a:extLst>
              </p:cNvPr>
              <p:cNvSpPr txBox="1">
                <a:spLocks noRot="1" noChangeAspect="1" noMove="1" noResize="1" noEditPoints="1" noAdjustHandles="1" noChangeArrowheads="1" noChangeShapeType="1" noTextEdit="1"/>
              </p:cNvSpPr>
              <p:nvPr/>
            </p:nvSpPr>
            <p:spPr>
              <a:xfrm>
                <a:off x="7389442" y="2776509"/>
                <a:ext cx="647741" cy="369332"/>
              </a:xfrm>
              <a:prstGeom prst="rect">
                <a:avLst/>
              </a:prstGeom>
              <a:blipFill>
                <a:blip r:embed="rId13"/>
                <a:stretch>
                  <a:fillRect l="-4717" r="-3774"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5E481EC2-2FEC-5E7F-E1AA-B1A7072BAF8E}"/>
                  </a:ext>
                </a:extLst>
              </p:cNvPr>
              <p:cNvSpPr txBox="1"/>
              <p:nvPr/>
            </p:nvSpPr>
            <p:spPr>
              <a:xfrm>
                <a:off x="10395594" y="2776509"/>
                <a:ext cx="7704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1000</m:t>
                          </m:r>
                        </m:sub>
                      </m:sSub>
                    </m:oMath>
                  </m:oMathPara>
                </a14:m>
                <a:endParaRPr lang="zh-CN" altLang="en-US" sz="2400" dirty="0"/>
              </a:p>
            </p:txBody>
          </p:sp>
        </mc:Choice>
        <mc:Fallback xmlns="">
          <p:sp>
            <p:nvSpPr>
              <p:cNvPr id="41" name="文本框 40">
                <a:extLst>
                  <a:ext uri="{FF2B5EF4-FFF2-40B4-BE49-F238E27FC236}">
                    <a16:creationId xmlns:a16="http://schemas.microsoft.com/office/drawing/2014/main" id="{5E481EC2-2FEC-5E7F-E1AA-B1A7072BAF8E}"/>
                  </a:ext>
                </a:extLst>
              </p:cNvPr>
              <p:cNvSpPr txBox="1">
                <a:spLocks noRot="1" noChangeAspect="1" noMove="1" noResize="1" noEditPoints="1" noAdjustHandles="1" noChangeArrowheads="1" noChangeShapeType="1" noTextEdit="1"/>
              </p:cNvSpPr>
              <p:nvPr/>
            </p:nvSpPr>
            <p:spPr>
              <a:xfrm>
                <a:off x="10395594" y="2776509"/>
                <a:ext cx="770467" cy="369332"/>
              </a:xfrm>
              <a:prstGeom prst="rect">
                <a:avLst/>
              </a:prstGeom>
              <a:blipFill>
                <a:blip r:embed="rId14"/>
                <a:stretch>
                  <a:fillRect l="-3937" r="-1575" b="-1311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84433B5-9CB8-AAD9-819C-601643496E84}"/>
              </a:ext>
            </a:extLst>
          </p:cNvPr>
          <p:cNvPicPr>
            <a:picLocks noChangeAspect="1"/>
          </p:cNvPicPr>
          <p:nvPr/>
        </p:nvPicPr>
        <p:blipFill>
          <a:blip r:embed="rId15">
            <a:extLst>
              <a:ext uri="{28A0092B-C50C-407E-A947-70E740481C1C}">
                <a14:useLocalDpi xmlns:a14="http://schemas.microsoft.com/office/drawing/2010/main" val="0"/>
              </a:ext>
            </a:extLst>
          </a:blip>
          <a:srcRect l="6918" r="9687"/>
          <a:stretch/>
        </p:blipFill>
        <p:spPr>
          <a:xfrm>
            <a:off x="3055202" y="3352645"/>
            <a:ext cx="3045600" cy="1826036"/>
          </a:xfrm>
          <a:prstGeom prst="rect">
            <a:avLst/>
          </a:prstGeom>
        </p:spPr>
      </p:pic>
    </p:spTree>
    <p:extLst>
      <p:ext uri="{BB962C8B-B14F-4D97-AF65-F5344CB8AC3E}">
        <p14:creationId xmlns:p14="http://schemas.microsoft.com/office/powerpoint/2010/main" val="3203602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A1A81-E3E9-F407-F116-021C07546E45}"/>
              </a:ext>
            </a:extLst>
          </p:cNvPr>
          <p:cNvSpPr>
            <a:spLocks noGrp="1"/>
          </p:cNvSpPr>
          <p:nvPr>
            <p:ph type="title"/>
          </p:nvPr>
        </p:nvSpPr>
        <p:spPr/>
        <p:txBody>
          <a:bodyPr>
            <a:normAutofit fontScale="90000"/>
          </a:bodyPr>
          <a:lstStyle/>
          <a:p>
            <a:r>
              <a:rPr lang="en-US" altLang="zh-CN" b="1" i="0" dirty="0">
                <a:solidFill>
                  <a:srgbClr val="404040"/>
                </a:solidFill>
                <a:effectLst/>
                <a:latin typeface="DeepSeek-CJK-patch"/>
              </a:rPr>
              <a:t>Feature Pyramid Network, </a:t>
            </a:r>
            <a:r>
              <a:rPr lang="en-US" altLang="zh-CN" b="1" i="0" dirty="0">
                <a:solidFill>
                  <a:schemeClr val="accent2">
                    <a:lumMod val="75000"/>
                  </a:schemeClr>
                </a:solidFill>
                <a:effectLst>
                  <a:outerShdw blurRad="38100" dist="38100" dir="2700000" algn="tl">
                    <a:srgbClr val="000000">
                      <a:alpha val="43137"/>
                    </a:srgbClr>
                  </a:outerShdw>
                </a:effectLst>
                <a:latin typeface="DeepSeek-CJK-patch"/>
              </a:rPr>
              <a:t>FPN</a:t>
            </a:r>
            <a:endParaRPr lang="zh-CN" altLang="en-US" dirty="0">
              <a:solidFill>
                <a:schemeClr val="accent2">
                  <a:lumMod val="75000"/>
                </a:schemeClr>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E7C487FA-C867-4DD0-52C4-F929A765325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7D23DA3E-2017-D254-F0DD-CFAB6C935C06}"/>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312742DF-72D8-9CAA-1770-74F1025DF37A}"/>
              </a:ext>
            </a:extLst>
          </p:cNvPr>
          <p:cNvSpPr>
            <a:spLocks noGrp="1"/>
          </p:cNvSpPr>
          <p:nvPr>
            <p:ph type="sldNum" sz="quarter" idx="12"/>
          </p:nvPr>
        </p:nvSpPr>
        <p:spPr/>
        <p:txBody>
          <a:bodyPr/>
          <a:lstStyle/>
          <a:p>
            <a:fld id="{FBA2AAD9-678A-444D-9C91-F71F6204EDF4}" type="slidenum">
              <a:rPr lang="zh-CN" altLang="en-US" smtClean="0"/>
              <a:t>29</a:t>
            </a:fld>
            <a:endParaRPr lang="zh-CN" altLang="en-US"/>
          </a:p>
        </p:txBody>
      </p:sp>
      <p:pic>
        <p:nvPicPr>
          <p:cNvPr id="6" name="图片 5">
            <a:hlinkClick r:id="rId2" action="ppaction://hlinksldjump"/>
            <a:extLst>
              <a:ext uri="{FF2B5EF4-FFF2-40B4-BE49-F238E27FC236}">
                <a16:creationId xmlns:a16="http://schemas.microsoft.com/office/drawing/2014/main" id="{E1EF89C6-6421-1085-3F63-4492D8C2B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pic>
        <p:nvPicPr>
          <p:cNvPr id="8" name="图片 7">
            <a:extLst>
              <a:ext uri="{FF2B5EF4-FFF2-40B4-BE49-F238E27FC236}">
                <a16:creationId xmlns:a16="http://schemas.microsoft.com/office/drawing/2014/main" id="{5812F0D3-BA9C-BBBE-D069-6CFF5BC46B9D}"/>
              </a:ext>
            </a:extLst>
          </p:cNvPr>
          <p:cNvPicPr>
            <a:picLocks noChangeAspect="1"/>
          </p:cNvPicPr>
          <p:nvPr/>
        </p:nvPicPr>
        <p:blipFill>
          <a:blip r:embed="rId4"/>
          <a:stretch>
            <a:fillRect/>
          </a:stretch>
        </p:blipFill>
        <p:spPr>
          <a:xfrm>
            <a:off x="2986416" y="1538514"/>
            <a:ext cx="6219168" cy="3780972"/>
          </a:xfrm>
          <a:prstGeom prst="rect">
            <a:avLst/>
          </a:prstGeom>
        </p:spPr>
      </p:pic>
      <p:sp>
        <p:nvSpPr>
          <p:cNvPr id="9" name="文本框 8">
            <a:extLst>
              <a:ext uri="{FF2B5EF4-FFF2-40B4-BE49-F238E27FC236}">
                <a16:creationId xmlns:a16="http://schemas.microsoft.com/office/drawing/2014/main" id="{5A9D113F-DE61-084C-01FA-FEDEBE753D8B}"/>
              </a:ext>
            </a:extLst>
          </p:cNvPr>
          <p:cNvSpPr txBox="1"/>
          <p:nvPr/>
        </p:nvSpPr>
        <p:spPr>
          <a:xfrm>
            <a:off x="0" y="1760733"/>
            <a:ext cx="3298270" cy="2031325"/>
          </a:xfrm>
          <a:prstGeom prst="rect">
            <a:avLst/>
          </a:prstGeom>
          <a:noFill/>
        </p:spPr>
        <p:txBody>
          <a:bodyPr wrap="square">
            <a:spAutoFit/>
          </a:bodyPr>
          <a:lstStyle/>
          <a:p>
            <a:pPr>
              <a:buNone/>
            </a:pPr>
            <a:r>
              <a:rPr lang="en-US" altLang="zh-CN" sz="1400" b="1" dirty="0"/>
              <a:t>(a) </a:t>
            </a:r>
            <a:r>
              <a:rPr lang="en-US" altLang="zh-CN" sz="1400" b="1" dirty="0" err="1"/>
              <a:t>Featurized</a:t>
            </a:r>
            <a:r>
              <a:rPr lang="en-US" altLang="zh-CN" sz="1400" b="1" dirty="0"/>
              <a:t> image pyramid</a:t>
            </a:r>
            <a:r>
              <a:rPr lang="zh-CN" altLang="en-US" sz="1400" b="1" dirty="0"/>
              <a:t>（图像金字塔 </a:t>
            </a:r>
            <a:r>
              <a:rPr lang="en-US" altLang="zh-CN" sz="1400" b="1" dirty="0"/>
              <a:t>+ CNN</a:t>
            </a:r>
            <a:r>
              <a:rPr lang="zh-CN" altLang="en-US" sz="1400" b="1" dirty="0"/>
              <a:t>）</a:t>
            </a:r>
          </a:p>
          <a:p>
            <a:pPr>
              <a:buFont typeface="Arial" panose="020B0604020202020204" pitchFamily="34" charset="0"/>
              <a:buChar char="•"/>
            </a:pPr>
            <a:r>
              <a:rPr lang="zh-CN" altLang="en-US" sz="1400" dirty="0"/>
              <a:t>把</a:t>
            </a:r>
            <a:r>
              <a:rPr lang="zh-CN" altLang="en-US" sz="1400" b="1" dirty="0"/>
              <a:t>原始图像缩放成多个尺寸</a:t>
            </a:r>
            <a:r>
              <a:rPr lang="zh-CN" altLang="en-US" sz="1400" dirty="0"/>
              <a:t>，每个尺寸都单独送入 </a:t>
            </a:r>
            <a:r>
              <a:rPr lang="en-US" altLang="zh-CN" sz="1400" dirty="0"/>
              <a:t>CNN </a:t>
            </a:r>
            <a:r>
              <a:rPr lang="zh-CN" altLang="en-US" sz="1400" dirty="0"/>
              <a:t>提取特征。</a:t>
            </a:r>
          </a:p>
          <a:p>
            <a:pPr>
              <a:buFont typeface="Arial" panose="020B0604020202020204" pitchFamily="34" charset="0"/>
              <a:buChar char="•"/>
            </a:pPr>
            <a:r>
              <a:rPr lang="zh-CN" altLang="en-US" sz="1400" dirty="0"/>
              <a:t>每层输出一个 </a:t>
            </a:r>
            <a:r>
              <a:rPr lang="en-US" altLang="zh-CN" sz="1400" dirty="0"/>
              <a:t>feature map</a:t>
            </a:r>
            <a:r>
              <a:rPr lang="zh-CN" altLang="en-US" sz="1400" dirty="0"/>
              <a:t>，分别用于预测。</a:t>
            </a:r>
          </a:p>
          <a:p>
            <a:pPr>
              <a:buFont typeface="Arial" panose="020B0604020202020204" pitchFamily="34" charset="0"/>
              <a:buChar char="•"/>
            </a:pPr>
            <a:r>
              <a:rPr lang="zh-CN" altLang="en-US" sz="1400" b="1" dirty="0"/>
              <a:t>优点</a:t>
            </a:r>
            <a:r>
              <a:rPr lang="zh-CN" altLang="en-US" sz="1400" dirty="0"/>
              <a:t>：支持多尺度</a:t>
            </a:r>
          </a:p>
          <a:p>
            <a:pPr>
              <a:buFont typeface="Arial" panose="020B0604020202020204" pitchFamily="34" charset="0"/>
              <a:buChar char="•"/>
            </a:pPr>
            <a:r>
              <a:rPr lang="zh-CN" altLang="en-US" sz="1400" b="1" dirty="0"/>
              <a:t>缺点</a:t>
            </a:r>
            <a:r>
              <a:rPr lang="zh-CN" altLang="en-US" sz="1400" dirty="0"/>
              <a:t>：计算开销大，不共享计算（每张图都要过 </a:t>
            </a:r>
            <a:r>
              <a:rPr lang="en-US" altLang="zh-CN" sz="1400" dirty="0"/>
              <a:t>CNN</a:t>
            </a:r>
            <a:r>
              <a:rPr lang="zh-CN" altLang="en-US" sz="1400" dirty="0"/>
              <a:t>）。</a:t>
            </a:r>
          </a:p>
        </p:txBody>
      </p:sp>
      <p:sp>
        <p:nvSpPr>
          <p:cNvPr id="11" name="文本框 10">
            <a:extLst>
              <a:ext uri="{FF2B5EF4-FFF2-40B4-BE49-F238E27FC236}">
                <a16:creationId xmlns:a16="http://schemas.microsoft.com/office/drawing/2014/main" id="{9B8BB7C4-0B47-1EE2-D6FC-5902818348BA}"/>
              </a:ext>
            </a:extLst>
          </p:cNvPr>
          <p:cNvSpPr txBox="1"/>
          <p:nvPr/>
        </p:nvSpPr>
        <p:spPr>
          <a:xfrm>
            <a:off x="8893732" y="1760733"/>
            <a:ext cx="3494210" cy="1384995"/>
          </a:xfrm>
          <a:prstGeom prst="rect">
            <a:avLst/>
          </a:prstGeom>
          <a:noFill/>
        </p:spPr>
        <p:txBody>
          <a:bodyPr wrap="square">
            <a:spAutoFit/>
          </a:bodyPr>
          <a:lstStyle/>
          <a:p>
            <a:pPr>
              <a:buNone/>
            </a:pPr>
            <a:r>
              <a:rPr lang="en-US" altLang="zh-CN" sz="1400" b="1" dirty="0"/>
              <a:t>(b) Single feature map</a:t>
            </a:r>
            <a:r>
              <a:rPr lang="zh-CN" altLang="en-US" sz="1400" b="1" dirty="0"/>
              <a:t>（单尺度特征）</a:t>
            </a:r>
          </a:p>
          <a:p>
            <a:pPr>
              <a:buFont typeface="Arial" panose="020B0604020202020204" pitchFamily="34" charset="0"/>
              <a:buChar char="•"/>
            </a:pPr>
            <a:r>
              <a:rPr lang="zh-CN" altLang="en-US" sz="1400" dirty="0"/>
              <a:t>只用</a:t>
            </a:r>
            <a:r>
              <a:rPr lang="zh-CN" altLang="en-US" sz="1400" b="1" dirty="0"/>
              <a:t>主干网络（如 </a:t>
            </a:r>
            <a:r>
              <a:rPr lang="en-US" altLang="zh-CN" sz="1400" b="1" dirty="0" err="1"/>
              <a:t>ResNet</a:t>
            </a:r>
            <a:r>
              <a:rPr lang="zh-CN" altLang="en-US" sz="1400" b="1" dirty="0"/>
              <a:t>）最后一层特征图</a:t>
            </a:r>
            <a:r>
              <a:rPr lang="zh-CN" altLang="en-US" sz="1400" dirty="0"/>
              <a:t>进行预测。</a:t>
            </a:r>
          </a:p>
          <a:p>
            <a:pPr>
              <a:buFont typeface="Arial" panose="020B0604020202020204" pitchFamily="34" charset="0"/>
              <a:buChar char="•"/>
            </a:pPr>
            <a:r>
              <a:rPr lang="zh-CN" altLang="en-US" sz="1400" b="1" dirty="0"/>
              <a:t>简单但粗糙</a:t>
            </a:r>
            <a:r>
              <a:rPr lang="zh-CN" altLang="en-US" sz="1400" dirty="0"/>
              <a:t>：只能检测到一个尺度的目标。</a:t>
            </a:r>
          </a:p>
          <a:p>
            <a:pPr>
              <a:buFont typeface="Arial" panose="020B0604020202020204" pitchFamily="34" charset="0"/>
              <a:buChar char="•"/>
            </a:pPr>
            <a:r>
              <a:rPr lang="zh-CN" altLang="en-US" sz="1400" b="1" dirty="0"/>
              <a:t>缺点</a:t>
            </a:r>
            <a:r>
              <a:rPr lang="zh-CN" altLang="en-US" sz="1400" dirty="0"/>
              <a:t>：小目标容易漏检，因为深层特征分辨率低。</a:t>
            </a:r>
          </a:p>
        </p:txBody>
      </p:sp>
      <p:sp>
        <p:nvSpPr>
          <p:cNvPr id="13" name="文本框 12">
            <a:extLst>
              <a:ext uri="{FF2B5EF4-FFF2-40B4-BE49-F238E27FC236}">
                <a16:creationId xmlns:a16="http://schemas.microsoft.com/office/drawing/2014/main" id="{0779E298-0930-F6D9-1097-D20B645DA314}"/>
              </a:ext>
            </a:extLst>
          </p:cNvPr>
          <p:cNvSpPr txBox="1"/>
          <p:nvPr/>
        </p:nvSpPr>
        <p:spPr>
          <a:xfrm>
            <a:off x="0" y="3970996"/>
            <a:ext cx="3367314" cy="1600438"/>
          </a:xfrm>
          <a:prstGeom prst="rect">
            <a:avLst/>
          </a:prstGeom>
          <a:noFill/>
        </p:spPr>
        <p:txBody>
          <a:bodyPr wrap="square">
            <a:spAutoFit/>
          </a:bodyPr>
          <a:lstStyle/>
          <a:p>
            <a:pPr>
              <a:buNone/>
            </a:pPr>
            <a:r>
              <a:rPr lang="en-US" altLang="zh-CN" sz="1400" b="1" dirty="0"/>
              <a:t>(c) Pyramidal feature hierarchy</a:t>
            </a:r>
            <a:r>
              <a:rPr lang="zh-CN" altLang="en-US" sz="1400" b="1" dirty="0"/>
              <a:t>（原始 </a:t>
            </a:r>
            <a:r>
              <a:rPr lang="en-US" altLang="zh-CN" sz="1400" b="1" dirty="0"/>
              <a:t>CNN </a:t>
            </a:r>
            <a:r>
              <a:rPr lang="zh-CN" altLang="en-US" sz="1400" b="1" dirty="0"/>
              <a:t>的多层特征）</a:t>
            </a:r>
          </a:p>
          <a:p>
            <a:pPr>
              <a:buFont typeface="Arial" panose="020B0604020202020204" pitchFamily="34" charset="0"/>
              <a:buChar char="•"/>
            </a:pPr>
            <a:r>
              <a:rPr lang="en-US" altLang="zh-CN" sz="1400" dirty="0"/>
              <a:t>CNN </a:t>
            </a:r>
            <a:r>
              <a:rPr lang="zh-CN" altLang="en-US" sz="1400" dirty="0"/>
              <a:t>本身在不同层就有不同分辨率的 </a:t>
            </a:r>
            <a:r>
              <a:rPr lang="en-US" altLang="zh-CN" sz="1400" dirty="0"/>
              <a:t>feature maps</a:t>
            </a:r>
            <a:r>
              <a:rPr lang="zh-CN" altLang="en-US" sz="1400" dirty="0"/>
              <a:t>（比如 </a:t>
            </a:r>
            <a:r>
              <a:rPr lang="en-US" altLang="zh-CN" sz="1400" dirty="0" err="1"/>
              <a:t>ResNet</a:t>
            </a:r>
            <a:r>
              <a:rPr lang="en-US" altLang="zh-CN" sz="1400" dirty="0"/>
              <a:t> </a:t>
            </a:r>
            <a:r>
              <a:rPr lang="zh-CN" altLang="en-US" sz="1400" dirty="0"/>
              <a:t>的 </a:t>
            </a:r>
            <a:r>
              <a:rPr lang="en-US" altLang="zh-CN" sz="1400" dirty="0"/>
              <a:t>C2~C5</a:t>
            </a:r>
            <a:r>
              <a:rPr lang="zh-CN" altLang="en-US" sz="1400" dirty="0"/>
              <a:t>）</a:t>
            </a:r>
          </a:p>
          <a:p>
            <a:pPr>
              <a:buFont typeface="Arial" panose="020B0604020202020204" pitchFamily="34" charset="0"/>
              <a:buChar char="•"/>
            </a:pPr>
            <a:r>
              <a:rPr lang="zh-CN" altLang="en-US" sz="1400" dirty="0"/>
              <a:t>每层 </a:t>
            </a:r>
            <a:r>
              <a:rPr lang="en-US" altLang="zh-CN" sz="1400" dirty="0"/>
              <a:t>feature map </a:t>
            </a:r>
            <a:r>
              <a:rPr lang="zh-CN" altLang="en-US" sz="1400" dirty="0"/>
              <a:t>直接用于预测。</a:t>
            </a:r>
          </a:p>
          <a:p>
            <a:pPr>
              <a:buFont typeface="Arial" panose="020B0604020202020204" pitchFamily="34" charset="0"/>
              <a:buChar char="•"/>
            </a:pPr>
            <a:r>
              <a:rPr lang="zh-CN" altLang="en-US" sz="1400" b="1" dirty="0"/>
              <a:t>缺点</a:t>
            </a:r>
            <a:r>
              <a:rPr lang="zh-CN" altLang="en-US" sz="1400" dirty="0"/>
              <a:t>：低层特征语义不强，高层特征空间分辨率低，</a:t>
            </a:r>
            <a:r>
              <a:rPr lang="zh-CN" altLang="en-US" sz="1400" b="1" dirty="0"/>
              <a:t>信息没有融合</a:t>
            </a:r>
            <a:r>
              <a:rPr lang="zh-CN" altLang="en-US" sz="1400" dirty="0"/>
              <a:t>。</a:t>
            </a:r>
          </a:p>
        </p:txBody>
      </p:sp>
    </p:spTree>
    <p:extLst>
      <p:ext uri="{BB962C8B-B14F-4D97-AF65-F5344CB8AC3E}">
        <p14:creationId xmlns:p14="http://schemas.microsoft.com/office/powerpoint/2010/main" val="3363648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16273C-ED3D-6CF6-4EFD-8F57F3FFCA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7EE1488-47AC-A0FD-3333-0D77BC3018EE}"/>
              </a:ext>
            </a:extLst>
          </p:cNvPr>
          <p:cNvSpPr>
            <a:spLocks noGrp="1"/>
          </p:cNvSpPr>
          <p:nvPr>
            <p:ph type="title"/>
          </p:nvPr>
        </p:nvSpPr>
        <p:spPr/>
        <p:txBody>
          <a:bodyPr>
            <a:normAutofit fontScale="90000"/>
          </a:bodyPr>
          <a:lstStyle/>
          <a:p>
            <a:r>
              <a:rPr lang="en-US" altLang="zh-CN" b="1" i="0" dirty="0">
                <a:solidFill>
                  <a:srgbClr val="404040"/>
                </a:solidFill>
                <a:effectLst/>
                <a:latin typeface="DeepSeek-CJK-patch"/>
              </a:rPr>
              <a:t>Feature Pyramid Network, </a:t>
            </a:r>
            <a:r>
              <a:rPr lang="en-US" altLang="zh-CN" b="1" i="0" dirty="0">
                <a:solidFill>
                  <a:schemeClr val="accent2">
                    <a:lumMod val="75000"/>
                  </a:schemeClr>
                </a:solidFill>
                <a:effectLst>
                  <a:outerShdw blurRad="38100" dist="38100" dir="2700000" algn="tl">
                    <a:srgbClr val="000000">
                      <a:alpha val="43137"/>
                    </a:srgbClr>
                  </a:outerShdw>
                </a:effectLst>
                <a:latin typeface="DeepSeek-CJK-patch"/>
              </a:rPr>
              <a:t>FPN</a:t>
            </a:r>
            <a:endParaRPr lang="zh-CN" altLang="en-US" dirty="0">
              <a:solidFill>
                <a:schemeClr val="accent2">
                  <a:lumMod val="75000"/>
                </a:schemeClr>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B12430D5-8345-8C8B-BA97-943D57C5840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F52B4322-902A-5F64-1E23-E2FD5F212A69}"/>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BF801874-43AE-E4F5-983C-FE4477BAB222}"/>
              </a:ext>
            </a:extLst>
          </p:cNvPr>
          <p:cNvSpPr>
            <a:spLocks noGrp="1"/>
          </p:cNvSpPr>
          <p:nvPr>
            <p:ph type="sldNum" sz="quarter" idx="12"/>
          </p:nvPr>
        </p:nvSpPr>
        <p:spPr/>
        <p:txBody>
          <a:bodyPr/>
          <a:lstStyle/>
          <a:p>
            <a:fld id="{FBA2AAD9-678A-444D-9C91-F71F6204EDF4}" type="slidenum">
              <a:rPr lang="zh-CN" altLang="en-US" smtClean="0"/>
              <a:t>30</a:t>
            </a:fld>
            <a:endParaRPr lang="zh-CN" altLang="en-US"/>
          </a:p>
        </p:txBody>
      </p:sp>
      <p:pic>
        <p:nvPicPr>
          <p:cNvPr id="6" name="图片 5">
            <a:hlinkClick r:id="rId2" action="ppaction://hlinksldjump"/>
            <a:extLst>
              <a:ext uri="{FF2B5EF4-FFF2-40B4-BE49-F238E27FC236}">
                <a16:creationId xmlns:a16="http://schemas.microsoft.com/office/drawing/2014/main" id="{E706B90F-357B-423C-081B-6AC7BA71D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pic>
        <p:nvPicPr>
          <p:cNvPr id="8" name="图片 7">
            <a:extLst>
              <a:ext uri="{FF2B5EF4-FFF2-40B4-BE49-F238E27FC236}">
                <a16:creationId xmlns:a16="http://schemas.microsoft.com/office/drawing/2014/main" id="{B24EFC85-E772-FEF3-9C0E-3672363B29DF}"/>
              </a:ext>
            </a:extLst>
          </p:cNvPr>
          <p:cNvPicPr>
            <a:picLocks noChangeAspect="1"/>
          </p:cNvPicPr>
          <p:nvPr/>
        </p:nvPicPr>
        <p:blipFill>
          <a:blip r:embed="rId4"/>
          <a:srcRect l="43232" t="50000"/>
          <a:stretch/>
        </p:blipFill>
        <p:spPr>
          <a:xfrm>
            <a:off x="563538" y="1380432"/>
            <a:ext cx="4736696" cy="2536372"/>
          </a:xfrm>
          <a:prstGeom prst="rect">
            <a:avLst/>
          </a:prstGeom>
        </p:spPr>
      </p:pic>
      <p:sp>
        <p:nvSpPr>
          <p:cNvPr id="10" name="文本框 9">
            <a:extLst>
              <a:ext uri="{FF2B5EF4-FFF2-40B4-BE49-F238E27FC236}">
                <a16:creationId xmlns:a16="http://schemas.microsoft.com/office/drawing/2014/main" id="{4365F157-0FAC-F008-611E-D225D69FE318}"/>
              </a:ext>
            </a:extLst>
          </p:cNvPr>
          <p:cNvSpPr txBox="1"/>
          <p:nvPr/>
        </p:nvSpPr>
        <p:spPr>
          <a:xfrm>
            <a:off x="5435600" y="2391691"/>
            <a:ext cx="6096000" cy="646331"/>
          </a:xfrm>
          <a:prstGeom prst="rect">
            <a:avLst/>
          </a:prstGeom>
          <a:noFill/>
        </p:spPr>
        <p:txBody>
          <a:bodyPr wrap="square">
            <a:spAutoFit/>
          </a:bodyPr>
          <a:lstStyle/>
          <a:p>
            <a:pPr>
              <a:buNone/>
            </a:pPr>
            <a:r>
              <a:rPr lang="en-US" altLang="zh-CN" b="1" dirty="0"/>
              <a:t>FPN</a:t>
            </a:r>
            <a:r>
              <a:rPr lang="zh-CN" altLang="en-US" dirty="0"/>
              <a:t>会对图像进行逐层次的特征提取，越靠上层级越高，语义越丰富，但分辨率也逐渐降低</a:t>
            </a:r>
            <a:r>
              <a:rPr lang="en-US" altLang="zh-CN" dirty="0"/>
              <a:t>. </a:t>
            </a:r>
          </a:p>
        </p:txBody>
      </p:sp>
      <p:pic>
        <p:nvPicPr>
          <p:cNvPr id="7" name="图片 6">
            <a:extLst>
              <a:ext uri="{FF2B5EF4-FFF2-40B4-BE49-F238E27FC236}">
                <a16:creationId xmlns:a16="http://schemas.microsoft.com/office/drawing/2014/main" id="{F8EA34AE-4C1B-A546-950C-A5DCD3FCC846}"/>
              </a:ext>
            </a:extLst>
          </p:cNvPr>
          <p:cNvPicPr>
            <a:picLocks noChangeAspect="1"/>
          </p:cNvPicPr>
          <p:nvPr/>
        </p:nvPicPr>
        <p:blipFill>
          <a:blip r:embed="rId5"/>
          <a:srcRect l="19167" t="57669" r="62500" b="4467"/>
          <a:stretch/>
        </p:blipFill>
        <p:spPr>
          <a:xfrm>
            <a:off x="2333171" y="4317331"/>
            <a:ext cx="2235200" cy="1160237"/>
          </a:xfrm>
          <a:prstGeom prst="rect">
            <a:avLst/>
          </a:prstGeom>
        </p:spPr>
      </p:pic>
      <p:pic>
        <p:nvPicPr>
          <p:cNvPr id="9" name="图片 8">
            <a:extLst>
              <a:ext uri="{FF2B5EF4-FFF2-40B4-BE49-F238E27FC236}">
                <a16:creationId xmlns:a16="http://schemas.microsoft.com/office/drawing/2014/main" id="{D083E69E-7F90-86FF-5187-E65474EADA47}"/>
              </a:ext>
            </a:extLst>
          </p:cNvPr>
          <p:cNvPicPr>
            <a:picLocks noChangeAspect="1"/>
          </p:cNvPicPr>
          <p:nvPr/>
        </p:nvPicPr>
        <p:blipFill>
          <a:blip r:embed="rId5"/>
          <a:srcRect l="19167" t="8644" r="62500" b="42094"/>
          <a:stretch/>
        </p:blipFill>
        <p:spPr>
          <a:xfrm rot="16200000">
            <a:off x="348342" y="4214133"/>
            <a:ext cx="2235200" cy="1509484"/>
          </a:xfrm>
          <a:prstGeom prst="rect">
            <a:avLst/>
          </a:prstGeom>
        </p:spPr>
      </p:pic>
      <p:sp>
        <p:nvSpPr>
          <p:cNvPr id="11" name="文本框 10">
            <a:extLst>
              <a:ext uri="{FF2B5EF4-FFF2-40B4-BE49-F238E27FC236}">
                <a16:creationId xmlns:a16="http://schemas.microsoft.com/office/drawing/2014/main" id="{DC1B7271-6848-45D5-4BFC-EB2E8E4DDBD2}"/>
              </a:ext>
            </a:extLst>
          </p:cNvPr>
          <p:cNvSpPr txBox="1"/>
          <p:nvPr/>
        </p:nvSpPr>
        <p:spPr>
          <a:xfrm>
            <a:off x="5435600" y="3030786"/>
            <a:ext cx="6096000" cy="923330"/>
          </a:xfrm>
          <a:prstGeom prst="rect">
            <a:avLst/>
          </a:prstGeom>
          <a:noFill/>
        </p:spPr>
        <p:txBody>
          <a:bodyPr wrap="square">
            <a:spAutoFit/>
          </a:bodyPr>
          <a:lstStyle/>
          <a:p>
            <a:pPr>
              <a:buNone/>
            </a:pPr>
            <a:r>
              <a:rPr lang="zh-CN" altLang="en-US" dirty="0"/>
              <a:t>然后多尺度聚合部分，当前层次的特征图会与其前一层次</a:t>
            </a:r>
            <a:r>
              <a:rPr lang="en-US" altLang="zh-CN" dirty="0"/>
              <a:t>(</a:t>
            </a:r>
            <a:r>
              <a:rPr lang="zh-CN" altLang="en-US" dirty="0"/>
              <a:t>分辨率大一级</a:t>
            </a:r>
            <a:r>
              <a:rPr lang="en-US" altLang="zh-CN" dirty="0"/>
              <a:t>)</a:t>
            </a:r>
            <a:r>
              <a:rPr lang="zh-CN" altLang="en-US" dirty="0"/>
              <a:t>的特征图进行特征融合，以此来实现</a:t>
            </a:r>
            <a:r>
              <a:rPr lang="zh-CN" altLang="en-US" b="1" dirty="0"/>
              <a:t>“高语义</a:t>
            </a:r>
            <a:r>
              <a:rPr lang="en-US" altLang="zh-CN" b="1" dirty="0"/>
              <a:t>+</a:t>
            </a:r>
            <a:r>
              <a:rPr lang="zh-CN" altLang="en-US" b="1" dirty="0"/>
              <a:t>高分辨率”</a:t>
            </a:r>
            <a:r>
              <a:rPr lang="zh-CN" altLang="en-US" dirty="0"/>
              <a:t>的特征结合</a:t>
            </a:r>
            <a:r>
              <a:rPr lang="en-US" altLang="zh-CN" dirty="0"/>
              <a:t>. </a:t>
            </a:r>
          </a:p>
        </p:txBody>
      </p:sp>
      <p:sp>
        <p:nvSpPr>
          <p:cNvPr id="12" name="文本框 11">
            <a:extLst>
              <a:ext uri="{FF2B5EF4-FFF2-40B4-BE49-F238E27FC236}">
                <a16:creationId xmlns:a16="http://schemas.microsoft.com/office/drawing/2014/main" id="{4AAEE35B-5E6A-4277-EF2C-0BC6FDFAB932}"/>
              </a:ext>
            </a:extLst>
          </p:cNvPr>
          <p:cNvSpPr txBox="1"/>
          <p:nvPr/>
        </p:nvSpPr>
        <p:spPr>
          <a:xfrm>
            <a:off x="5435600" y="3916804"/>
            <a:ext cx="6096000" cy="646331"/>
          </a:xfrm>
          <a:prstGeom prst="rect">
            <a:avLst/>
          </a:prstGeom>
          <a:noFill/>
        </p:spPr>
        <p:txBody>
          <a:bodyPr wrap="square">
            <a:spAutoFit/>
          </a:bodyPr>
          <a:lstStyle/>
          <a:p>
            <a:pPr>
              <a:buNone/>
            </a:pPr>
            <a:r>
              <a:rPr lang="zh-CN" altLang="en-US" dirty="0"/>
              <a:t>本论文中使用最终生成的特征图作为视觉引导条件传入潜空间内进行处理</a:t>
            </a:r>
            <a:r>
              <a:rPr lang="en-US" altLang="zh-CN" dirty="0"/>
              <a:t>. </a:t>
            </a:r>
          </a:p>
        </p:txBody>
      </p:sp>
    </p:spTree>
    <p:extLst>
      <p:ext uri="{BB962C8B-B14F-4D97-AF65-F5344CB8AC3E}">
        <p14:creationId xmlns:p14="http://schemas.microsoft.com/office/powerpoint/2010/main" val="2663751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E5B41-F763-7664-1860-EA041D072823}"/>
              </a:ext>
            </a:extLst>
          </p:cNvPr>
          <p:cNvSpPr>
            <a:spLocks noGrp="1"/>
          </p:cNvSpPr>
          <p:nvPr>
            <p:ph type="title"/>
          </p:nvPr>
        </p:nvSpPr>
        <p:spPr/>
        <p:txBody>
          <a:bodyPr/>
          <a:lstStyle/>
          <a:p>
            <a:r>
              <a:rPr lang="en-US" altLang="zh-CN" dirty="0">
                <a:solidFill>
                  <a:schemeClr val="accent6">
                    <a:lumMod val="50000"/>
                  </a:schemeClr>
                </a:solidFill>
                <a:effectLst>
                  <a:outerShdw blurRad="38100" dist="38100" dir="2700000" algn="tl">
                    <a:srgbClr val="000000">
                      <a:alpha val="43137"/>
                    </a:srgbClr>
                  </a:outerShdw>
                </a:effectLst>
              </a:rPr>
              <a:t>So many GPU</a:t>
            </a:r>
            <a:endParaRPr lang="zh-CN" altLang="en-US" dirty="0">
              <a:solidFill>
                <a:schemeClr val="accent6">
                  <a:lumMod val="50000"/>
                </a:schemeClr>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44F13726-7582-EA9F-13A7-9D2BD43264FA}"/>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6F182238-5D6B-E107-A3DD-BED471C4086C}"/>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D5194971-D9FD-776C-2894-0A63A7579D14}"/>
              </a:ext>
            </a:extLst>
          </p:cNvPr>
          <p:cNvSpPr>
            <a:spLocks noGrp="1"/>
          </p:cNvSpPr>
          <p:nvPr>
            <p:ph type="sldNum" sz="quarter" idx="12"/>
          </p:nvPr>
        </p:nvSpPr>
        <p:spPr/>
        <p:txBody>
          <a:bodyPr/>
          <a:lstStyle/>
          <a:p>
            <a:fld id="{FBA2AAD9-678A-444D-9C91-F71F6204EDF4}" type="slidenum">
              <a:rPr lang="zh-CN" altLang="en-US" smtClean="0"/>
              <a:t>31</a:t>
            </a:fld>
            <a:endParaRPr lang="zh-CN" altLang="en-US"/>
          </a:p>
        </p:txBody>
      </p:sp>
      <p:pic>
        <p:nvPicPr>
          <p:cNvPr id="7" name="图片 6">
            <a:extLst>
              <a:ext uri="{FF2B5EF4-FFF2-40B4-BE49-F238E27FC236}">
                <a16:creationId xmlns:a16="http://schemas.microsoft.com/office/drawing/2014/main" id="{A4748490-2094-57CE-72D0-A613785139E4}"/>
              </a:ext>
            </a:extLst>
          </p:cNvPr>
          <p:cNvPicPr>
            <a:picLocks noChangeAspect="1"/>
          </p:cNvPicPr>
          <p:nvPr/>
        </p:nvPicPr>
        <p:blipFill>
          <a:blip r:embed="rId2"/>
          <a:stretch>
            <a:fillRect/>
          </a:stretch>
        </p:blipFill>
        <p:spPr>
          <a:xfrm>
            <a:off x="370115" y="1385793"/>
            <a:ext cx="5610126" cy="3907650"/>
          </a:xfrm>
          <a:prstGeom prst="rect">
            <a:avLst/>
          </a:prstGeom>
        </p:spPr>
      </p:pic>
      <p:pic>
        <p:nvPicPr>
          <p:cNvPr id="9" name="图片 8">
            <a:extLst>
              <a:ext uri="{FF2B5EF4-FFF2-40B4-BE49-F238E27FC236}">
                <a16:creationId xmlns:a16="http://schemas.microsoft.com/office/drawing/2014/main" id="{D9E0B9D7-6F13-A758-4D1F-0DFEA29BB92C}"/>
              </a:ext>
            </a:extLst>
          </p:cNvPr>
          <p:cNvPicPr>
            <a:picLocks noChangeAspect="1"/>
          </p:cNvPicPr>
          <p:nvPr/>
        </p:nvPicPr>
        <p:blipFill>
          <a:blip r:embed="rId3"/>
          <a:stretch>
            <a:fillRect/>
          </a:stretch>
        </p:blipFill>
        <p:spPr>
          <a:xfrm>
            <a:off x="6256025" y="1385793"/>
            <a:ext cx="5179039" cy="3907650"/>
          </a:xfrm>
          <a:prstGeom prst="rect">
            <a:avLst/>
          </a:prstGeom>
        </p:spPr>
      </p:pic>
      <p:pic>
        <p:nvPicPr>
          <p:cNvPr id="10" name="图片 9">
            <a:hlinkClick r:id="rId4" action="ppaction://hlinksldjump"/>
            <a:extLst>
              <a:ext uri="{FF2B5EF4-FFF2-40B4-BE49-F238E27FC236}">
                <a16:creationId xmlns:a16="http://schemas.microsoft.com/office/drawing/2014/main" id="{0F7E9502-0CF9-610C-9E79-ED7A9E715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Tree>
    <p:extLst>
      <p:ext uri="{BB962C8B-B14F-4D97-AF65-F5344CB8AC3E}">
        <p14:creationId xmlns:p14="http://schemas.microsoft.com/office/powerpoint/2010/main" val="3158683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25064-6FC5-7397-50B4-4EE9E3960813}"/>
              </a:ext>
            </a:extLst>
          </p:cNvPr>
          <p:cNvSpPr>
            <a:spLocks noGrp="1"/>
          </p:cNvSpPr>
          <p:nvPr>
            <p:ph type="title"/>
          </p:nvPr>
        </p:nvSpPr>
        <p:spPr>
          <a:xfrm>
            <a:off x="457200" y="365125"/>
            <a:ext cx="9891486" cy="700529"/>
          </a:xfrm>
        </p:spPr>
        <p:txBody>
          <a:bodyPr>
            <a:normAutofit/>
          </a:bodyPr>
          <a:lstStyle/>
          <a:p>
            <a:r>
              <a:rPr lang="en-US" altLang="zh-CN" dirty="0">
                <a:solidFill>
                  <a:srgbClr val="BC62BE"/>
                </a:solidFill>
                <a:effectLst>
                  <a:outerShdw blurRad="38100" dist="38100" dir="2700000" algn="tl">
                    <a:srgbClr val="000000">
                      <a:alpha val="43137"/>
                    </a:srgbClr>
                  </a:outerShdw>
                </a:effectLst>
              </a:rPr>
              <a:t>Monocular Conditioned Denoising Block</a:t>
            </a:r>
            <a:endParaRPr lang="zh-CN" altLang="en-US" dirty="0">
              <a:solidFill>
                <a:srgbClr val="BC62BE"/>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AC5E79A8-927A-E455-5B8D-CDA2E1654029}"/>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B6F62EA2-562A-0188-5809-354B188F4BD4}"/>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E5B5AF47-C364-079C-A2A6-1702539B4230}"/>
              </a:ext>
            </a:extLst>
          </p:cNvPr>
          <p:cNvSpPr>
            <a:spLocks noGrp="1"/>
          </p:cNvSpPr>
          <p:nvPr>
            <p:ph type="sldNum" sz="quarter" idx="12"/>
          </p:nvPr>
        </p:nvSpPr>
        <p:spPr/>
        <p:txBody>
          <a:bodyPr/>
          <a:lstStyle/>
          <a:p>
            <a:fld id="{FBA2AAD9-678A-444D-9C91-F71F6204EDF4}" type="slidenum">
              <a:rPr lang="zh-CN" altLang="en-US" smtClean="0"/>
              <a:t>32</a:t>
            </a:fld>
            <a:endParaRPr lang="zh-CN" altLang="en-US"/>
          </a:p>
        </p:txBody>
      </p:sp>
      <p:pic>
        <p:nvPicPr>
          <p:cNvPr id="7" name="图片 6">
            <a:extLst>
              <a:ext uri="{FF2B5EF4-FFF2-40B4-BE49-F238E27FC236}">
                <a16:creationId xmlns:a16="http://schemas.microsoft.com/office/drawing/2014/main" id="{BDFF7AE4-9C00-34D3-906F-D2B5A8E9CEEC}"/>
              </a:ext>
            </a:extLst>
          </p:cNvPr>
          <p:cNvPicPr>
            <a:picLocks noChangeAspect="1"/>
          </p:cNvPicPr>
          <p:nvPr/>
        </p:nvPicPr>
        <p:blipFill>
          <a:blip r:embed="rId2"/>
          <a:stretch>
            <a:fillRect/>
          </a:stretch>
        </p:blipFill>
        <p:spPr>
          <a:xfrm>
            <a:off x="249722" y="2111829"/>
            <a:ext cx="5045014" cy="2634342"/>
          </a:xfrm>
          <a:prstGeom prst="rect">
            <a:avLst/>
          </a:prstGeom>
        </p:spPr>
      </p:pic>
      <p:pic>
        <p:nvPicPr>
          <p:cNvPr id="6" name="图片 5">
            <a:hlinkClick r:id="rId3" action="ppaction://hlinksldjump"/>
            <a:extLst>
              <a:ext uri="{FF2B5EF4-FFF2-40B4-BE49-F238E27FC236}">
                <a16:creationId xmlns:a16="http://schemas.microsoft.com/office/drawing/2014/main" id="{0A8B09A4-B747-ADB3-6368-D4A8EDBE9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81558B7-E777-118E-8872-D4E70C50A7DC}"/>
                  </a:ext>
                </a:extLst>
              </p:cNvPr>
              <p:cNvSpPr txBox="1"/>
              <p:nvPr/>
            </p:nvSpPr>
            <p:spPr>
              <a:xfrm>
                <a:off x="5994399" y="1951672"/>
                <a:ext cx="5834743" cy="1033616"/>
              </a:xfrm>
              <a:prstGeom prst="rect">
                <a:avLst/>
              </a:prstGeom>
              <a:noFill/>
            </p:spPr>
            <p:txBody>
              <a:bodyPr wrap="square">
                <a:spAutoFit/>
              </a:bodyPr>
              <a:lstStyle/>
              <a:p>
                <a:pPr algn="just"/>
                <a:r>
                  <a:rPr lang="zh-CN" altLang="en-US" dirty="0"/>
                  <a:t>首先，我们使用一个</a:t>
                </a:r>
                <a:r>
                  <a:rPr lang="zh-CN" altLang="en-US" b="1" dirty="0"/>
                  <a:t>局部投影层</a:t>
                </a:r>
                <a:r>
                  <a:rPr lang="en-US" altLang="zh-CN" b="1" dirty="0"/>
                  <a:t>(local projection layer)</a:t>
                </a:r>
                <a:r>
                  <a:rPr lang="zh-CN" altLang="en-US" dirty="0"/>
                  <a:t>将条件信息</a:t>
                </a:r>
                <a14:m>
                  <m:oMath xmlns:m="http://schemas.openxmlformats.org/officeDocument/2006/math">
                    <m:r>
                      <a:rPr lang="en-US" altLang="zh-CN" b="0" i="1" smtClean="0">
                        <a:latin typeface="Cambria Math" panose="02040503050406030204" pitchFamily="18" charset="0"/>
                      </a:rPr>
                      <m:t>𝑐</m:t>
                    </m:r>
                  </m:oMath>
                </a14:m>
                <a:r>
                  <a:rPr lang="zh-CN" altLang="en-US" dirty="0"/>
                  <a:t>上采样为与</a:t>
                </a:r>
                <a:r>
                  <a:rPr lang="zh-CN" altLang="en-US" b="1" dirty="0"/>
                  <a:t>深度潜变量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𝒕</m:t>
                        </m:r>
                      </m:sub>
                    </m:sSub>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𝐻</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𝑊</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m:t>
                        </m:r>
                      </m:sup>
                    </m:sSup>
                  </m:oMath>
                </a14:m>
                <a:r>
                  <a:rPr lang="zh-CN" altLang="en-US" dirty="0"/>
                  <a:t>相同的形状，同时保持特征之间的局部关系不变</a:t>
                </a:r>
                <a:r>
                  <a:rPr lang="en-US" altLang="zh-CN" dirty="0"/>
                  <a:t>. </a:t>
                </a:r>
              </a:p>
            </p:txBody>
          </p:sp>
        </mc:Choice>
        <mc:Fallback xmlns="">
          <p:sp>
            <p:nvSpPr>
              <p:cNvPr id="9" name="文本框 8">
                <a:extLst>
                  <a:ext uri="{FF2B5EF4-FFF2-40B4-BE49-F238E27FC236}">
                    <a16:creationId xmlns:a16="http://schemas.microsoft.com/office/drawing/2014/main" id="{981558B7-E777-118E-8872-D4E70C50A7DC}"/>
                  </a:ext>
                </a:extLst>
              </p:cNvPr>
              <p:cNvSpPr txBox="1">
                <a:spLocks noRot="1" noChangeAspect="1" noMove="1" noResize="1" noEditPoints="1" noAdjustHandles="1" noChangeArrowheads="1" noChangeShapeType="1" noTextEdit="1"/>
              </p:cNvSpPr>
              <p:nvPr/>
            </p:nvSpPr>
            <p:spPr>
              <a:xfrm>
                <a:off x="5994399" y="1951672"/>
                <a:ext cx="5834743" cy="1033616"/>
              </a:xfrm>
              <a:prstGeom prst="rect">
                <a:avLst/>
              </a:prstGeom>
              <a:blipFill>
                <a:blip r:embed="rId5"/>
                <a:stretch>
                  <a:fillRect l="-836" t="-2941" r="-940" b="-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8D5F02A-BDF6-8B4C-DAD8-E05953A52ED1}"/>
                  </a:ext>
                </a:extLst>
              </p:cNvPr>
              <p:cNvSpPr txBox="1"/>
              <p:nvPr/>
            </p:nvSpPr>
            <p:spPr>
              <a:xfrm>
                <a:off x="5994399" y="2947976"/>
                <a:ext cx="5834743" cy="1200329"/>
              </a:xfrm>
              <a:prstGeom prst="rect">
                <a:avLst/>
              </a:prstGeom>
              <a:noFill/>
            </p:spPr>
            <p:txBody>
              <a:bodyPr wrap="square">
                <a:spAutoFit/>
              </a:bodyPr>
              <a:lstStyle/>
              <a:p>
                <a:pPr algn="just"/>
                <a:r>
                  <a:rPr lang="zh-CN" altLang="en-US" dirty="0"/>
                  <a:t>然后将上采样后的条件与</a:t>
                </a:r>
                <a:r>
                  <a:rPr lang="zh-CN" altLang="en-US" b="1" dirty="0"/>
                  <a:t>深度潜变量</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𝒕</m:t>
                        </m:r>
                      </m:sub>
                    </m:sSub>
                  </m:oMath>
                </a14:m>
                <a:r>
                  <a:rPr lang="zh-CN" altLang="en-US" dirty="0"/>
                  <a:t>进行</a:t>
                </a:r>
                <a:r>
                  <a:rPr lang="zh-CN" altLang="en-US" b="1" dirty="0"/>
                  <a:t>逐元素加和</a:t>
                </a:r>
                <a:r>
                  <a:rPr lang="zh-CN" altLang="en-US" dirty="0"/>
                  <a:t>，通过一个</a:t>
                </a:r>
                <a:r>
                  <a:rPr lang="en-US" altLang="zh-CN" b="1" dirty="0"/>
                  <a:t>CNN</a:t>
                </a:r>
                <a:r>
                  <a:rPr lang="zh-CN" altLang="en-US" b="1" dirty="0"/>
                  <a:t>模块</a:t>
                </a:r>
                <a:r>
                  <a:rPr lang="zh-CN" altLang="en-US" dirty="0"/>
                  <a:t>和</a:t>
                </a:r>
                <a:r>
                  <a:rPr lang="zh-CN" altLang="en-US" b="1" dirty="0"/>
                  <a:t>自注意力机制模块</a:t>
                </a:r>
                <a:r>
                  <a:rPr lang="zh-CN" altLang="en-US" dirty="0"/>
                  <a:t>进行融合</a:t>
                </a:r>
                <a:r>
                  <a:rPr lang="en-US" altLang="zh-CN" dirty="0"/>
                  <a:t>. </a:t>
                </a:r>
                <a:r>
                  <a:rPr lang="zh-CN" altLang="en-US" dirty="0"/>
                  <a:t>融合后的深度潜变量会再经过一个标准的</a:t>
                </a:r>
                <a:r>
                  <a:rPr lang="en-US" altLang="zh-CN" dirty="0"/>
                  <a:t>Bottleneck CNN </a:t>
                </a:r>
                <a:r>
                  <a:rPr lang="zh-CN" altLang="en-US" dirty="0"/>
                  <a:t>模块，以及带有残差连接的通道注意力机制处理</a:t>
                </a:r>
                <a:r>
                  <a:rPr lang="en-US" altLang="zh-CN" dirty="0"/>
                  <a:t>. </a:t>
                </a:r>
                <a:endParaRPr lang="zh-CN" altLang="en-US" dirty="0"/>
              </a:p>
            </p:txBody>
          </p:sp>
        </mc:Choice>
        <mc:Fallback xmlns="">
          <p:sp>
            <p:nvSpPr>
              <p:cNvPr id="11" name="文本框 10">
                <a:extLst>
                  <a:ext uri="{FF2B5EF4-FFF2-40B4-BE49-F238E27FC236}">
                    <a16:creationId xmlns:a16="http://schemas.microsoft.com/office/drawing/2014/main" id="{C8D5F02A-BDF6-8B4C-DAD8-E05953A52ED1}"/>
                  </a:ext>
                </a:extLst>
              </p:cNvPr>
              <p:cNvSpPr txBox="1">
                <a:spLocks noRot="1" noChangeAspect="1" noMove="1" noResize="1" noEditPoints="1" noAdjustHandles="1" noChangeArrowheads="1" noChangeShapeType="1" noTextEdit="1"/>
              </p:cNvSpPr>
              <p:nvPr/>
            </p:nvSpPr>
            <p:spPr>
              <a:xfrm>
                <a:off x="5994399" y="2947976"/>
                <a:ext cx="5834743" cy="1200329"/>
              </a:xfrm>
              <a:prstGeom prst="rect">
                <a:avLst/>
              </a:prstGeom>
              <a:blipFill>
                <a:blip r:embed="rId6"/>
                <a:stretch>
                  <a:fillRect l="-836" t="-3061" r="-4807" b="-76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BCBC0B7-8438-B55B-1F6C-00F65493525F}"/>
                  </a:ext>
                </a:extLst>
              </p:cNvPr>
              <p:cNvSpPr txBox="1"/>
              <p:nvPr/>
            </p:nvSpPr>
            <p:spPr>
              <a:xfrm>
                <a:off x="5994399" y="4146006"/>
                <a:ext cx="5834743" cy="646331"/>
              </a:xfrm>
              <a:prstGeom prst="rect">
                <a:avLst/>
              </a:prstGeom>
              <a:noFill/>
            </p:spPr>
            <p:txBody>
              <a:bodyPr wrap="square">
                <a:spAutoFit/>
              </a:bodyPr>
              <a:lstStyle/>
              <a:p>
                <a:pPr algn="just"/>
                <a:r>
                  <a:rPr lang="zh-CN" altLang="en-US" dirty="0"/>
                  <a:t>最终通过</a:t>
                </a:r>
                <a:r>
                  <a:rPr lang="en-US" altLang="zh-CN" u="sng" dirty="0">
                    <a:uFill>
                      <a:solidFill>
                        <a:schemeClr val="bg1"/>
                      </a:solidFill>
                    </a:uFill>
                    <a:hlinkClick r:id="rId7" action="ppaction://hlinksldjump"/>
                  </a:rPr>
                  <a:t>DDIM</a:t>
                </a:r>
                <a:r>
                  <a:rPr lang="zh-CN" altLang="en-US" u="sng" dirty="0">
                    <a:uFill>
                      <a:solidFill>
                        <a:schemeClr val="bg1"/>
                      </a:solidFill>
                    </a:uFill>
                    <a:hlinkClick r:id="rId7" action="ppaction://hlinksldjump"/>
                  </a:rPr>
                  <a:t>推理过程</a:t>
                </a:r>
                <a:r>
                  <a:rPr lang="zh-CN" altLang="en-US" dirty="0"/>
                  <a:t>，根据预设的扩散调度参数</a:t>
                </a:r>
                <a14:m>
                  <m:oMath xmlns:m="http://schemas.openxmlformats.org/officeDocument/2006/math">
                    <m:r>
                      <a:rPr lang="zh-CN" altLang="en-US" i="1" smtClean="0">
                        <a:latin typeface="Cambria Math" panose="02040503050406030204" pitchFamily="18" charset="0"/>
                      </a:rPr>
                      <m:t>𝛽</m:t>
                    </m:r>
                    <m:r>
                      <a:rPr lang="en-US" altLang="zh-CN" b="0" i="1" smtClean="0">
                        <a:latin typeface="Cambria Math" panose="02040503050406030204" pitchFamily="18" charset="0"/>
                      </a:rPr>
                      <m:t>, </m:t>
                    </m:r>
                    <m:r>
                      <a:rPr lang="zh-CN" altLang="en-US" b="0" i="1" smtClean="0">
                        <a:latin typeface="Cambria Math" panose="02040503050406030204" pitchFamily="18" charset="0"/>
                      </a:rPr>
                      <m:t>𝛼</m:t>
                    </m:r>
                  </m:oMath>
                </a14:m>
                <a:r>
                  <a:rPr lang="zh-CN" altLang="en-US" dirty="0"/>
                  <a:t>，计算出去噪结果</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en-US" altLang="zh-CN" dirty="0"/>
                  <a:t>. </a:t>
                </a:r>
                <a:endParaRPr lang="zh-CN" altLang="en-US" dirty="0"/>
              </a:p>
            </p:txBody>
          </p:sp>
        </mc:Choice>
        <mc:Fallback xmlns="">
          <p:sp>
            <p:nvSpPr>
              <p:cNvPr id="12" name="文本框 11">
                <a:extLst>
                  <a:ext uri="{FF2B5EF4-FFF2-40B4-BE49-F238E27FC236}">
                    <a16:creationId xmlns:a16="http://schemas.microsoft.com/office/drawing/2014/main" id="{2BCBC0B7-8438-B55B-1F6C-00F65493525F}"/>
                  </a:ext>
                </a:extLst>
              </p:cNvPr>
              <p:cNvSpPr txBox="1">
                <a:spLocks noRot="1" noChangeAspect="1" noMove="1" noResize="1" noEditPoints="1" noAdjustHandles="1" noChangeArrowheads="1" noChangeShapeType="1" noTextEdit="1"/>
              </p:cNvSpPr>
              <p:nvPr/>
            </p:nvSpPr>
            <p:spPr>
              <a:xfrm>
                <a:off x="5994399" y="4146006"/>
                <a:ext cx="5834743" cy="646331"/>
              </a:xfrm>
              <a:prstGeom prst="rect">
                <a:avLst/>
              </a:prstGeom>
              <a:blipFill>
                <a:blip r:embed="rId8"/>
                <a:stretch>
                  <a:fillRect l="-836" t="-4717" r="-480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5789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AC214-E017-E0A9-5BD1-74F1DDB8C851}"/>
              </a:ext>
            </a:extLst>
          </p:cNvPr>
          <p:cNvSpPr>
            <a:spLocks noGrp="1"/>
          </p:cNvSpPr>
          <p:nvPr>
            <p:ph type="title"/>
          </p:nvPr>
        </p:nvSpPr>
        <p:spPr/>
        <p:txBody>
          <a:bodyPr/>
          <a:lstStyle/>
          <a:p>
            <a:r>
              <a:rPr lang="en-US" altLang="zh-CN" dirty="0">
                <a:solidFill>
                  <a:srgbClr val="0099CC"/>
                </a:solidFill>
                <a:effectLst>
                  <a:outerShdw blurRad="38100" dist="38100" dir="2700000" algn="tl">
                    <a:srgbClr val="000000">
                      <a:alpha val="43137"/>
                    </a:srgbClr>
                  </a:outerShdw>
                </a:effectLst>
              </a:rPr>
              <a:t>DDIM Math Model</a:t>
            </a:r>
            <a:endParaRPr lang="zh-CN" altLang="en-US" dirty="0">
              <a:solidFill>
                <a:srgbClr val="0099CC"/>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95653AAC-9219-EE29-7D29-E5B8312FA2D4}"/>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D0789C34-4F06-1362-B1B0-BB3373BED550}"/>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F546FF1-EDA3-806C-B8CA-D1EC96FF90F9}"/>
              </a:ext>
            </a:extLst>
          </p:cNvPr>
          <p:cNvSpPr>
            <a:spLocks noGrp="1"/>
          </p:cNvSpPr>
          <p:nvPr>
            <p:ph type="sldNum" sz="quarter" idx="12"/>
          </p:nvPr>
        </p:nvSpPr>
        <p:spPr/>
        <p:txBody>
          <a:bodyPr/>
          <a:lstStyle/>
          <a:p>
            <a:fld id="{FBA2AAD9-678A-444D-9C91-F71F6204EDF4}" type="slidenum">
              <a:rPr lang="zh-CN" altLang="en-US" smtClean="0"/>
              <a:t>33</a:t>
            </a:fld>
            <a:endParaRPr lang="zh-CN" altLang="en-US"/>
          </a:p>
        </p:txBody>
      </p:sp>
      <p:pic>
        <p:nvPicPr>
          <p:cNvPr id="6" name="图片 5">
            <a:hlinkClick r:id="rId2" action="ppaction://hlinksldjump"/>
            <a:extLst>
              <a:ext uri="{FF2B5EF4-FFF2-40B4-BE49-F238E27FC236}">
                <a16:creationId xmlns:a16="http://schemas.microsoft.com/office/drawing/2014/main" id="{8587CBF4-D935-BFA0-ECAF-91C9976BD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367" y="5713185"/>
            <a:ext cx="603860" cy="643165"/>
          </a:xfrm>
          <a:prstGeom prst="rect">
            <a:avLst/>
          </a:prstGeom>
        </p:spPr>
      </p:pic>
      <p:sp>
        <p:nvSpPr>
          <p:cNvPr id="7" name="文本框 6">
            <a:extLst>
              <a:ext uri="{FF2B5EF4-FFF2-40B4-BE49-F238E27FC236}">
                <a16:creationId xmlns:a16="http://schemas.microsoft.com/office/drawing/2014/main" id="{B4BE3FBE-C05A-82E0-3594-3A0C25C00C78}"/>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a:t>
            </a:r>
            <a:r>
              <a:rPr lang="nn-NO" altLang="zh-CN" sz="1200" dirty="0">
                <a:solidFill>
                  <a:schemeClr val="tx1">
                    <a:tint val="75000"/>
                  </a:schemeClr>
                </a:solidFill>
              </a:rPr>
              <a:t>Yang Song and Stefano Ermon. </a:t>
            </a:r>
            <a:r>
              <a:rPr lang="en-US" altLang="zh-CN" sz="1200" dirty="0">
                <a:solidFill>
                  <a:schemeClr val="tx1">
                    <a:tint val="75000"/>
                  </a:schemeClr>
                </a:solidFill>
              </a:rPr>
              <a:t>Improved techniques for training score-based generative models. Advances in NIPS/</a:t>
            </a:r>
            <a:r>
              <a:rPr lang="en-US" altLang="zh-CN" sz="1200" dirty="0" err="1">
                <a:solidFill>
                  <a:schemeClr val="tx1">
                    <a:tint val="75000"/>
                  </a:schemeClr>
                </a:solidFill>
              </a:rPr>
              <a:t>NeurIPS</a:t>
            </a:r>
            <a:endParaRPr lang="zh-CN" altLang="en-US" sz="1200" dirty="0">
              <a:solidFill>
                <a:schemeClr val="tx1">
                  <a:tint val="75000"/>
                </a:schemeClr>
              </a:solidFill>
            </a:endParaRPr>
          </a:p>
        </p:txBody>
      </p:sp>
      <p:sp>
        <p:nvSpPr>
          <p:cNvPr id="8" name="文本框 7">
            <a:extLst>
              <a:ext uri="{FF2B5EF4-FFF2-40B4-BE49-F238E27FC236}">
                <a16:creationId xmlns:a16="http://schemas.microsoft.com/office/drawing/2014/main" id="{1AE88ACE-7327-0267-C473-2E7185838994}"/>
              </a:ext>
            </a:extLst>
          </p:cNvPr>
          <p:cNvSpPr txBox="1"/>
          <p:nvPr/>
        </p:nvSpPr>
        <p:spPr>
          <a:xfrm>
            <a:off x="703944" y="1065654"/>
            <a:ext cx="4738914" cy="369332"/>
          </a:xfrm>
          <a:prstGeom prst="rect">
            <a:avLst/>
          </a:prstGeom>
          <a:noFill/>
        </p:spPr>
        <p:txBody>
          <a:bodyPr wrap="square" rtlCol="0">
            <a:spAutoFit/>
          </a:bodyPr>
          <a:lstStyle/>
          <a:p>
            <a:r>
              <a:rPr lang="en-US" altLang="zh-CN" dirty="0"/>
              <a:t>DDPM</a:t>
            </a:r>
            <a:r>
              <a:rPr lang="zh-CN" altLang="en-US" dirty="0"/>
              <a:t>是随机采样，每一步都采样于高斯分布：</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7B4E0AC-17F6-D9AC-6CBF-139913DC6F0C}"/>
                  </a:ext>
                </a:extLst>
              </p:cNvPr>
              <p:cNvSpPr txBox="1"/>
              <p:nvPr/>
            </p:nvSpPr>
            <p:spPr>
              <a:xfrm>
                <a:off x="703944" y="1434986"/>
                <a:ext cx="4738914" cy="984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e>
                          </m:rad>
                        </m:den>
                      </m:f>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num>
                            <m:den>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1−</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e>
                                  </m:acc>
                                </m:e>
                              </m:rad>
                            </m:den>
                          </m:f>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𝜃</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𝑡</m:t>
                              </m:r>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𝑧</m:t>
                      </m:r>
                    </m:oMath>
                  </m:oMathPara>
                </a14:m>
                <a:endParaRPr lang="zh-CN" altLang="en-US" dirty="0"/>
              </a:p>
            </p:txBody>
          </p:sp>
        </mc:Choice>
        <mc:Fallback xmlns="">
          <p:sp>
            <p:nvSpPr>
              <p:cNvPr id="9" name="文本框 8">
                <a:extLst>
                  <a:ext uri="{FF2B5EF4-FFF2-40B4-BE49-F238E27FC236}">
                    <a16:creationId xmlns:a16="http://schemas.microsoft.com/office/drawing/2014/main" id="{37B4E0AC-17F6-D9AC-6CBF-139913DC6F0C}"/>
                  </a:ext>
                </a:extLst>
              </p:cNvPr>
              <p:cNvSpPr txBox="1">
                <a:spLocks noRot="1" noChangeAspect="1" noMove="1" noResize="1" noEditPoints="1" noAdjustHandles="1" noChangeArrowheads="1" noChangeShapeType="1" noTextEdit="1"/>
              </p:cNvSpPr>
              <p:nvPr/>
            </p:nvSpPr>
            <p:spPr>
              <a:xfrm>
                <a:off x="703944" y="1434986"/>
                <a:ext cx="4738914" cy="9840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8DAF67D-D484-BB05-8698-99B2257F482A}"/>
                  </a:ext>
                </a:extLst>
              </p:cNvPr>
              <p:cNvSpPr txBox="1"/>
              <p:nvPr/>
            </p:nvSpPr>
            <p:spPr>
              <a:xfrm>
                <a:off x="703944" y="2487465"/>
                <a:ext cx="4738914" cy="1200329"/>
              </a:xfrm>
              <a:prstGeom prst="rect">
                <a:avLst/>
              </a:prstGeom>
              <a:noFill/>
            </p:spPr>
            <p:txBody>
              <a:bodyPr wrap="square" rtlCol="0">
                <a:spAutoFit/>
              </a:bodyPr>
              <a:lstStyle/>
              <a:p>
                <a:r>
                  <a:rPr lang="zh-CN" altLang="en-US" dirty="0"/>
                  <a:t>其中：</a:t>
                </a:r>
                <a:endParaRPr lang="en-US" altLang="zh-CN" dirty="0"/>
              </a:p>
              <a:p>
                <a:pPr marL="285750" indent="-285750">
                  <a:buFont typeface="Arial" panose="020B0604020202020204" pitchFamily="34" charset="0"/>
                  <a:buChar char="•"/>
                </a:pPr>
                <a14:m>
                  <m:oMath xmlns:m="http://schemas.openxmlformats.org/officeDocument/2006/math">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𝜃</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m:t>
                    </m:r>
                  </m:oMath>
                </a14:m>
                <a:r>
                  <a:rPr lang="zh-CN" altLang="en-US" dirty="0"/>
                  <a:t>为模型预测的噪声</a:t>
                </a:r>
                <a:endParaRPr lang="en-US" altLang="zh-CN" dirty="0"/>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𝒩</m:t>
                    </m:r>
                    <m:r>
                      <a:rPr lang="en-US" altLang="zh-CN" b="0" i="1" smtClean="0">
                        <a:latin typeface="Cambria Math" panose="02040503050406030204" pitchFamily="18" charset="0"/>
                        <a:ea typeface="Cambria Math" panose="02040503050406030204" pitchFamily="18" charset="0"/>
                      </a:rPr>
                      <m:t>(0, </m:t>
                    </m:r>
                    <m:r>
                      <a:rPr lang="en-US" altLang="zh-CN" b="0"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)为</m:t>
                    </m:r>
                  </m:oMath>
                </a14:m>
                <a:r>
                  <a:rPr lang="zh-CN" altLang="en-US" dirty="0"/>
                  <a:t>随机噪声</a:t>
                </a:r>
                <a:endParaRPr lang="en-US" altLang="zh-CN" dirty="0"/>
              </a:p>
              <a:p>
                <a:pPr marL="285750" indent="-285750">
                  <a:buFont typeface="Arial" panose="020B0604020202020204" pitchFamily="34" charset="0"/>
                  <a:buChar char="•"/>
                </a:pP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𝑡</m:t>
                        </m:r>
                      </m:sub>
                    </m:sSub>
                  </m:oMath>
                </a14:m>
                <a:r>
                  <a:rPr lang="zh-CN" altLang="en-US" dirty="0"/>
                  <a:t>为标准差</a:t>
                </a:r>
                <a:r>
                  <a:rPr lang="en-US" altLang="zh-CN" dirty="0"/>
                  <a:t>(</a:t>
                </a:r>
                <a:r>
                  <a:rPr lang="zh-CN" altLang="en-US" dirty="0"/>
                  <a:t>可学习或固定</a:t>
                </a:r>
                <a:r>
                  <a:rPr lang="en-US" altLang="zh-CN" dirty="0"/>
                  <a:t>)</a:t>
                </a:r>
                <a:endParaRPr lang="zh-CN" altLang="en-US" dirty="0"/>
              </a:p>
            </p:txBody>
          </p:sp>
        </mc:Choice>
        <mc:Fallback xmlns="">
          <p:sp>
            <p:nvSpPr>
              <p:cNvPr id="10" name="文本框 9">
                <a:extLst>
                  <a:ext uri="{FF2B5EF4-FFF2-40B4-BE49-F238E27FC236}">
                    <a16:creationId xmlns:a16="http://schemas.microsoft.com/office/drawing/2014/main" id="{78DAF67D-D484-BB05-8698-99B2257F482A}"/>
                  </a:ext>
                </a:extLst>
              </p:cNvPr>
              <p:cNvSpPr txBox="1">
                <a:spLocks noRot="1" noChangeAspect="1" noMove="1" noResize="1" noEditPoints="1" noAdjustHandles="1" noChangeArrowheads="1" noChangeShapeType="1" noTextEdit="1"/>
              </p:cNvSpPr>
              <p:nvPr/>
            </p:nvSpPr>
            <p:spPr>
              <a:xfrm>
                <a:off x="703944" y="2487465"/>
                <a:ext cx="4738914" cy="1200329"/>
              </a:xfrm>
              <a:prstGeom prst="rect">
                <a:avLst/>
              </a:prstGeom>
              <a:blipFill>
                <a:blip r:embed="rId5"/>
                <a:stretch>
                  <a:fillRect l="-1028" t="-2538" b="-710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B2208F8-C35B-C0E5-B5B1-06A98A00A501}"/>
              </a:ext>
            </a:extLst>
          </p:cNvPr>
          <p:cNvSpPr txBox="1"/>
          <p:nvPr/>
        </p:nvSpPr>
        <p:spPr>
          <a:xfrm>
            <a:off x="703943" y="3996094"/>
            <a:ext cx="5660571" cy="369332"/>
          </a:xfrm>
          <a:prstGeom prst="rect">
            <a:avLst/>
          </a:prstGeom>
          <a:noFill/>
        </p:spPr>
        <p:txBody>
          <a:bodyPr wrap="square" rtlCol="0">
            <a:spAutoFit/>
          </a:bodyPr>
          <a:lstStyle/>
          <a:p>
            <a:r>
              <a:rPr lang="en-US" altLang="zh-CN" dirty="0"/>
              <a:t>DDIM</a:t>
            </a:r>
            <a:r>
              <a:rPr lang="zh-CN" altLang="en-US" dirty="0"/>
              <a:t>是确定性采样，直接根据先验与预测值进行插值</a:t>
            </a:r>
            <a:r>
              <a:rPr lang="en-US" altLang="zh-CN" dirty="0"/>
              <a:t>:</a:t>
            </a:r>
            <a:endParaRPr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83E0966-0454-220A-EA18-B0BEC6415662}"/>
                  </a:ext>
                </a:extLst>
              </p:cNvPr>
              <p:cNvSpPr txBox="1"/>
              <p:nvPr/>
            </p:nvSpPr>
            <p:spPr>
              <a:xfrm>
                <a:off x="1226459" y="4365426"/>
                <a:ext cx="4738914" cy="429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e>
                      </m:rad>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r>
                                <a:rPr lang="en-US" altLang="zh-CN" i="1">
                                  <a:latin typeface="Cambria Math" panose="02040503050406030204" pitchFamily="18" charset="0"/>
                                </a:rPr>
                                <m:t>−1</m:t>
                              </m:r>
                            </m:sub>
                          </m:sSub>
                        </m:e>
                      </m:ra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𝜃</m:t>
                          </m:r>
                        </m:sub>
                      </m:sSub>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𝑡</m:t>
                          </m:r>
                        </m:e>
                      </m:d>
                    </m:oMath>
                  </m:oMathPara>
                </a14:m>
                <a:endParaRPr lang="zh-CN" altLang="en-US" dirty="0"/>
              </a:p>
            </p:txBody>
          </p:sp>
        </mc:Choice>
        <mc:Fallback xmlns="">
          <p:sp>
            <p:nvSpPr>
              <p:cNvPr id="12" name="文本框 11">
                <a:extLst>
                  <a:ext uri="{FF2B5EF4-FFF2-40B4-BE49-F238E27FC236}">
                    <a16:creationId xmlns:a16="http://schemas.microsoft.com/office/drawing/2014/main" id="{983E0966-0454-220A-EA18-B0BEC6415662}"/>
                  </a:ext>
                </a:extLst>
              </p:cNvPr>
              <p:cNvSpPr txBox="1">
                <a:spLocks noRot="1" noChangeAspect="1" noMove="1" noResize="1" noEditPoints="1" noAdjustHandles="1" noChangeArrowheads="1" noChangeShapeType="1" noTextEdit="1"/>
              </p:cNvSpPr>
              <p:nvPr/>
            </p:nvSpPr>
            <p:spPr>
              <a:xfrm>
                <a:off x="1226459" y="4365426"/>
                <a:ext cx="4738914" cy="429990"/>
              </a:xfrm>
              <a:prstGeom prst="rect">
                <a:avLst/>
              </a:prstGeom>
              <a:blipFill>
                <a:blip r:embed="rId6"/>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93FA21E7-E743-2AA1-D351-D63F701E995E}"/>
              </a:ext>
            </a:extLst>
          </p:cNvPr>
          <p:cNvSpPr txBox="1"/>
          <p:nvPr/>
        </p:nvSpPr>
        <p:spPr>
          <a:xfrm>
            <a:off x="703943" y="4881289"/>
            <a:ext cx="5660571" cy="369332"/>
          </a:xfrm>
          <a:prstGeom prst="rect">
            <a:avLst/>
          </a:prstGeom>
          <a:noFill/>
        </p:spPr>
        <p:txBody>
          <a:bodyPr wrap="square" rtlCol="0">
            <a:spAutoFit/>
          </a:bodyPr>
          <a:lstStyle/>
          <a:p>
            <a:r>
              <a:rPr lang="zh-CN" altLang="en-US" dirty="0"/>
              <a:t>其可以看作为</a:t>
            </a:r>
            <a:r>
              <a:rPr lang="en-US" altLang="zh-CN" dirty="0"/>
              <a:t>DDPM</a:t>
            </a:r>
            <a:r>
              <a:rPr lang="zh-CN" altLang="en-US" dirty="0"/>
              <a:t>的一个特例</a:t>
            </a:r>
            <a:r>
              <a:rPr lang="en-US" altLang="zh-CN" dirty="0"/>
              <a:t>. </a:t>
            </a:r>
            <a:endParaRPr lang="zh-CN" altLang="en-US" dirty="0"/>
          </a:p>
        </p:txBody>
      </p:sp>
      <p:pic>
        <p:nvPicPr>
          <p:cNvPr id="17" name="图片 16">
            <a:extLst>
              <a:ext uri="{FF2B5EF4-FFF2-40B4-BE49-F238E27FC236}">
                <a16:creationId xmlns:a16="http://schemas.microsoft.com/office/drawing/2014/main" id="{C050DA47-60C1-858F-5465-F9EE078D4A56}"/>
              </a:ext>
            </a:extLst>
          </p:cNvPr>
          <p:cNvPicPr>
            <a:picLocks noChangeAspect="1"/>
          </p:cNvPicPr>
          <p:nvPr/>
        </p:nvPicPr>
        <p:blipFill>
          <a:blip r:embed="rId7"/>
          <a:stretch>
            <a:fillRect/>
          </a:stretch>
        </p:blipFill>
        <p:spPr>
          <a:xfrm>
            <a:off x="5392056" y="960530"/>
            <a:ext cx="6734628" cy="2850898"/>
          </a:xfrm>
          <a:prstGeom prst="rect">
            <a:avLst/>
          </a:prstGeom>
        </p:spPr>
      </p:pic>
      <p:sp>
        <p:nvSpPr>
          <p:cNvPr id="18" name="文本框 17">
            <a:extLst>
              <a:ext uri="{FF2B5EF4-FFF2-40B4-BE49-F238E27FC236}">
                <a16:creationId xmlns:a16="http://schemas.microsoft.com/office/drawing/2014/main" id="{6FC91469-7F53-D8B5-29EF-94C48A5062C1}"/>
              </a:ext>
            </a:extLst>
          </p:cNvPr>
          <p:cNvSpPr txBox="1"/>
          <p:nvPr/>
        </p:nvSpPr>
        <p:spPr>
          <a:xfrm>
            <a:off x="703943" y="5250621"/>
            <a:ext cx="6545943" cy="646331"/>
          </a:xfrm>
          <a:prstGeom prst="rect">
            <a:avLst/>
          </a:prstGeom>
          <a:noFill/>
        </p:spPr>
        <p:txBody>
          <a:bodyPr wrap="square" rtlCol="0">
            <a:spAutoFit/>
          </a:bodyPr>
          <a:lstStyle/>
          <a:p>
            <a:r>
              <a:rPr lang="zh-CN" altLang="en-US" b="1" dirty="0"/>
              <a:t>❗采样：</a:t>
            </a:r>
            <a:endParaRPr lang="en-US" altLang="zh-CN" b="1" dirty="0"/>
          </a:p>
          <a:p>
            <a:r>
              <a:rPr lang="en-US" altLang="zh-CN" b="1" dirty="0"/>
              <a:t>    </a:t>
            </a:r>
            <a:r>
              <a:rPr lang="zh-CN" altLang="en-US" b="1" dirty="0"/>
              <a:t>从纯噪声开始，每次从高斯中采样一些噪声进行去噪预测</a:t>
            </a:r>
            <a:r>
              <a:rPr lang="en-US" altLang="zh-CN" b="1" dirty="0"/>
              <a:t>. </a:t>
            </a:r>
            <a:endParaRPr lang="zh-CN" altLang="en-US" b="1" dirty="0"/>
          </a:p>
        </p:txBody>
      </p:sp>
      <p:cxnSp>
        <p:nvCxnSpPr>
          <p:cNvPr id="20" name="直接连接符 19">
            <a:extLst>
              <a:ext uri="{FF2B5EF4-FFF2-40B4-BE49-F238E27FC236}">
                <a16:creationId xmlns:a16="http://schemas.microsoft.com/office/drawing/2014/main" id="{73ACDC43-0CA5-6306-254D-918BC915A0B6}"/>
              </a:ext>
            </a:extLst>
          </p:cNvPr>
          <p:cNvCxnSpPr>
            <a:cxnSpLocks/>
          </p:cNvCxnSpPr>
          <p:nvPr/>
        </p:nvCxnSpPr>
        <p:spPr>
          <a:xfrm>
            <a:off x="922338" y="5591754"/>
            <a:ext cx="0" cy="267806"/>
          </a:xfrm>
          <a:prstGeom prst="line">
            <a:avLst/>
          </a:prstGeom>
          <a:ln>
            <a:solidFill>
              <a:schemeClr val="bg2">
                <a:lumMod val="7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14216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5A57A-18FF-244E-E681-198647F7D7F8}"/>
              </a:ext>
            </a:extLst>
          </p:cNvPr>
          <p:cNvSpPr>
            <a:spLocks noGrp="1"/>
          </p:cNvSpPr>
          <p:nvPr>
            <p:ph type="title"/>
          </p:nvPr>
        </p:nvSpPr>
        <p:spPr/>
        <p:txBody>
          <a:bodyPr/>
          <a:lstStyle/>
          <a:p>
            <a:r>
              <a:rPr lang="en-US" altLang="zh-CN" dirty="0"/>
              <a:t>Bad Thing </a:t>
            </a:r>
            <a:r>
              <a:rPr lang="zh-CN" altLang="en-US" dirty="0"/>
              <a:t>😣</a:t>
            </a:r>
          </a:p>
        </p:txBody>
      </p:sp>
      <p:sp>
        <p:nvSpPr>
          <p:cNvPr id="3" name="日期占位符 2">
            <a:extLst>
              <a:ext uri="{FF2B5EF4-FFF2-40B4-BE49-F238E27FC236}">
                <a16:creationId xmlns:a16="http://schemas.microsoft.com/office/drawing/2014/main" id="{DE3DA0B5-8099-D972-585B-B441F51A3807}"/>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E8F7329C-DDF5-261F-D506-7DCBA0BD624F}"/>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37C34C1A-F8B3-26BF-8BA9-B64670B120A9}"/>
              </a:ext>
            </a:extLst>
          </p:cNvPr>
          <p:cNvSpPr>
            <a:spLocks noGrp="1"/>
          </p:cNvSpPr>
          <p:nvPr>
            <p:ph type="sldNum" sz="quarter" idx="12"/>
          </p:nvPr>
        </p:nvSpPr>
        <p:spPr/>
        <p:txBody>
          <a:bodyPr/>
          <a:lstStyle/>
          <a:p>
            <a:fld id="{FBA2AAD9-678A-444D-9C91-F71F6204EDF4}" type="slidenum">
              <a:rPr lang="zh-CN" altLang="en-US" smtClean="0"/>
              <a:t>34</a:t>
            </a:fld>
            <a:endParaRPr lang="zh-CN" altLang="en-US"/>
          </a:p>
        </p:txBody>
      </p:sp>
      <p:pic>
        <p:nvPicPr>
          <p:cNvPr id="7" name="图片 6">
            <a:extLst>
              <a:ext uri="{FF2B5EF4-FFF2-40B4-BE49-F238E27FC236}">
                <a16:creationId xmlns:a16="http://schemas.microsoft.com/office/drawing/2014/main" id="{E4C3FC59-EC61-F65A-E14B-FB9F8130F9A3}"/>
              </a:ext>
            </a:extLst>
          </p:cNvPr>
          <p:cNvPicPr>
            <a:picLocks noChangeAspect="1"/>
          </p:cNvPicPr>
          <p:nvPr/>
        </p:nvPicPr>
        <p:blipFill>
          <a:blip r:embed="rId2"/>
          <a:stretch>
            <a:fillRect/>
          </a:stretch>
        </p:blipFill>
        <p:spPr>
          <a:xfrm>
            <a:off x="123371" y="1596571"/>
            <a:ext cx="5698650" cy="4228862"/>
          </a:xfrm>
          <a:prstGeom prst="rect">
            <a:avLst/>
          </a:prstGeom>
        </p:spPr>
      </p:pic>
      <p:pic>
        <p:nvPicPr>
          <p:cNvPr id="9" name="图片 8">
            <a:extLst>
              <a:ext uri="{FF2B5EF4-FFF2-40B4-BE49-F238E27FC236}">
                <a16:creationId xmlns:a16="http://schemas.microsoft.com/office/drawing/2014/main" id="{BE11403B-DA06-A30B-6246-138F0D39DC40}"/>
              </a:ext>
            </a:extLst>
          </p:cNvPr>
          <p:cNvPicPr>
            <a:picLocks noChangeAspect="1"/>
          </p:cNvPicPr>
          <p:nvPr/>
        </p:nvPicPr>
        <p:blipFill>
          <a:blip r:embed="rId3"/>
          <a:stretch>
            <a:fillRect/>
          </a:stretch>
        </p:blipFill>
        <p:spPr>
          <a:xfrm>
            <a:off x="6096000" y="2014884"/>
            <a:ext cx="6110516" cy="2828232"/>
          </a:xfrm>
          <a:prstGeom prst="rect">
            <a:avLst/>
          </a:prstGeom>
        </p:spPr>
      </p:pic>
      <p:pic>
        <p:nvPicPr>
          <p:cNvPr id="11" name="图片 10">
            <a:hlinkClick r:id="rId4" action="ppaction://hlinksldjump"/>
            <a:extLst>
              <a:ext uri="{FF2B5EF4-FFF2-40B4-BE49-F238E27FC236}">
                <a16:creationId xmlns:a16="http://schemas.microsoft.com/office/drawing/2014/main" id="{9E865B53-F312-FE6A-79DC-A28589EDD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0109" y="5545614"/>
            <a:ext cx="1655496" cy="993298"/>
          </a:xfrm>
          <a:prstGeom prst="rect">
            <a:avLst/>
          </a:prstGeom>
        </p:spPr>
      </p:pic>
    </p:spTree>
    <p:extLst>
      <p:ext uri="{BB962C8B-B14F-4D97-AF65-F5344CB8AC3E}">
        <p14:creationId xmlns:p14="http://schemas.microsoft.com/office/powerpoint/2010/main" val="1052033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30B8643-DF39-5591-4BCB-0DF5D1F0C1AB}"/>
                  </a:ext>
                </a:extLst>
              </p:cNvPr>
              <p:cNvSpPr>
                <a:spLocks noGrp="1"/>
              </p:cNvSpPr>
              <p:nvPr>
                <p:ph type="title"/>
              </p:nvPr>
            </p:nvSpPr>
            <p:spPr/>
            <p:txBody>
              <a:bodyPr/>
              <a:lstStyle/>
              <a:p>
                <a:r>
                  <a:rPr lang="en-US" altLang="zh-CN" dirty="0"/>
                  <a:t>Remove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a14:m>
                <a:endParaRPr lang="zh-CN" altLang="en-US" dirty="0"/>
              </a:p>
            </p:txBody>
          </p:sp>
        </mc:Choice>
        <mc:Fallback xmlns="">
          <p:sp>
            <p:nvSpPr>
              <p:cNvPr id="2" name="标题 1">
                <a:extLst>
                  <a:ext uri="{FF2B5EF4-FFF2-40B4-BE49-F238E27FC236}">
                    <a16:creationId xmlns:a16="http://schemas.microsoft.com/office/drawing/2014/main" id="{830B8643-DF39-5591-4BCB-0DF5D1F0C1AB}"/>
                  </a:ext>
                </a:extLst>
              </p:cNvPr>
              <p:cNvSpPr>
                <a:spLocks noGrp="1" noRot="1" noChangeAspect="1" noMove="1" noResize="1" noEditPoints="1" noAdjustHandles="1" noChangeArrowheads="1" noChangeShapeType="1" noTextEdit="1"/>
              </p:cNvSpPr>
              <p:nvPr>
                <p:ph type="title"/>
              </p:nvPr>
            </p:nvSpPr>
            <p:spPr>
              <a:blipFill>
                <a:blip r:embed="rId2"/>
                <a:stretch>
                  <a:fillRect l="-3367" t="-26957" b="-40870"/>
                </a:stretch>
              </a:blipFill>
            </p:spPr>
            <p:txBody>
              <a:bodyPr/>
              <a:lstStyle/>
              <a:p>
                <a:r>
                  <a:rPr lang="zh-CN" altLang="en-US">
                    <a:noFill/>
                  </a:rPr>
                  <a:t> </a:t>
                </a:r>
              </a:p>
            </p:txBody>
          </p:sp>
        </mc:Fallback>
      </mc:AlternateContent>
      <p:sp>
        <p:nvSpPr>
          <p:cNvPr id="3" name="日期占位符 2">
            <a:extLst>
              <a:ext uri="{FF2B5EF4-FFF2-40B4-BE49-F238E27FC236}">
                <a16:creationId xmlns:a16="http://schemas.microsoft.com/office/drawing/2014/main" id="{F7844AE5-7074-0D28-2A45-865CD9B18E74}"/>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3CC292C0-46E8-E27E-7253-ACB76C0B5ABA}"/>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BB8AFEC4-5D02-712E-DEDA-55A525CF7759}"/>
              </a:ext>
            </a:extLst>
          </p:cNvPr>
          <p:cNvSpPr>
            <a:spLocks noGrp="1"/>
          </p:cNvSpPr>
          <p:nvPr>
            <p:ph type="sldNum" sz="quarter" idx="12"/>
          </p:nvPr>
        </p:nvSpPr>
        <p:spPr/>
        <p:txBody>
          <a:bodyPr/>
          <a:lstStyle/>
          <a:p>
            <a:fld id="{FBA2AAD9-678A-444D-9C91-F71F6204EDF4}" type="slidenum">
              <a:rPr lang="zh-CN" altLang="en-US" smtClean="0"/>
              <a:t>35</a:t>
            </a:fld>
            <a:endParaRPr lang="zh-CN" altLang="en-US"/>
          </a:p>
        </p:txBody>
      </p:sp>
      <p:sp>
        <p:nvSpPr>
          <p:cNvPr id="6" name="object 3">
            <a:extLst>
              <a:ext uri="{FF2B5EF4-FFF2-40B4-BE49-F238E27FC236}">
                <a16:creationId xmlns:a16="http://schemas.microsoft.com/office/drawing/2014/main" id="{C297768F-6CCF-EE41-AE8D-2BE196D3BD6F}"/>
              </a:ext>
            </a:extLst>
          </p:cNvPr>
          <p:cNvSpPr txBox="1"/>
          <p:nvPr/>
        </p:nvSpPr>
        <p:spPr>
          <a:xfrm>
            <a:off x="838200" y="1135380"/>
            <a:ext cx="1385570" cy="368935"/>
          </a:xfrm>
          <a:prstGeom prst="rect">
            <a:avLst/>
          </a:prstGeom>
          <a:solidFill>
            <a:srgbClr val="C00000">
              <a:alpha val="10195"/>
            </a:srgbClr>
          </a:solidFill>
        </p:spPr>
        <p:txBody>
          <a:bodyPr vert="horz" wrap="square" lIns="0" tIns="36830" rIns="0" bIns="0" rtlCol="0">
            <a:spAutoFit/>
          </a:bodyPr>
          <a:lstStyle/>
          <a:p>
            <a:pPr marL="91440">
              <a:lnSpc>
                <a:spcPct val="100000"/>
              </a:lnSpc>
              <a:spcBef>
                <a:spcPts val="290"/>
              </a:spcBef>
            </a:pPr>
            <a:r>
              <a:rPr sz="1800" b="1" dirty="0">
                <a:solidFill>
                  <a:srgbClr val="C00000"/>
                </a:solidFill>
                <a:latin typeface="Microsoft YaHei"/>
                <a:cs typeface="Microsoft YaHei"/>
              </a:rPr>
              <a:t>③</a:t>
            </a:r>
            <a:r>
              <a:rPr sz="1800" b="1" spc="5" dirty="0">
                <a:solidFill>
                  <a:srgbClr val="C00000"/>
                </a:solidFill>
                <a:latin typeface="Microsoft YaHei"/>
                <a:cs typeface="Microsoft YaHei"/>
              </a:rPr>
              <a:t> </a:t>
            </a:r>
            <a:r>
              <a:rPr sz="1800" b="1" spc="-10" dirty="0">
                <a:solidFill>
                  <a:srgbClr val="C00000"/>
                </a:solidFill>
                <a:latin typeface="Microsoft YaHei"/>
                <a:cs typeface="Microsoft YaHei"/>
              </a:rPr>
              <a:t>reverse</a:t>
            </a:r>
            <a:endParaRPr sz="1800" dirty="0">
              <a:latin typeface="Microsoft YaHei"/>
              <a:cs typeface="Microsoft YaHei"/>
            </a:endParaRPr>
          </a:p>
        </p:txBody>
      </p:sp>
      <p:sp>
        <p:nvSpPr>
          <p:cNvPr id="7" name="object 7">
            <a:extLst>
              <a:ext uri="{FF2B5EF4-FFF2-40B4-BE49-F238E27FC236}">
                <a16:creationId xmlns:a16="http://schemas.microsoft.com/office/drawing/2014/main" id="{E3070223-D1DB-0BB2-431D-1EB4CC4B452C}"/>
              </a:ext>
            </a:extLst>
          </p:cNvPr>
          <p:cNvSpPr txBox="1"/>
          <p:nvPr/>
        </p:nvSpPr>
        <p:spPr>
          <a:xfrm>
            <a:off x="838200" y="3326891"/>
            <a:ext cx="2915920" cy="370840"/>
          </a:xfrm>
          <a:prstGeom prst="rect">
            <a:avLst/>
          </a:prstGeom>
          <a:solidFill>
            <a:srgbClr val="C00000">
              <a:alpha val="10195"/>
            </a:srgbClr>
          </a:solidFill>
        </p:spPr>
        <p:txBody>
          <a:bodyPr vert="horz" wrap="square" lIns="0" tIns="38100" rIns="0" bIns="0" rtlCol="0">
            <a:spAutoFit/>
          </a:bodyPr>
          <a:lstStyle/>
          <a:p>
            <a:pPr marL="91440">
              <a:lnSpc>
                <a:spcPct val="100000"/>
              </a:lnSpc>
              <a:spcBef>
                <a:spcPts val="300"/>
              </a:spcBef>
            </a:pPr>
            <a:r>
              <a:rPr sz="1800" b="1" dirty="0">
                <a:solidFill>
                  <a:srgbClr val="C00000"/>
                </a:solidFill>
                <a:latin typeface="Microsoft YaHei"/>
                <a:cs typeface="Microsoft YaHei"/>
              </a:rPr>
              <a:t>①</a:t>
            </a:r>
            <a:r>
              <a:rPr sz="1800" b="1" spc="45" dirty="0">
                <a:solidFill>
                  <a:srgbClr val="C00000"/>
                </a:solidFill>
                <a:latin typeface="Microsoft YaHei"/>
                <a:cs typeface="Microsoft YaHei"/>
              </a:rPr>
              <a:t> </a:t>
            </a:r>
            <a:r>
              <a:rPr sz="1800" b="1" dirty="0">
                <a:solidFill>
                  <a:srgbClr val="C00000"/>
                </a:solidFill>
                <a:latin typeface="Microsoft YaHei"/>
                <a:cs typeface="Microsoft YaHei"/>
              </a:rPr>
              <a:t>forward</a:t>
            </a:r>
            <a:r>
              <a:rPr sz="1800" b="1" spc="10" dirty="0">
                <a:solidFill>
                  <a:srgbClr val="C00000"/>
                </a:solidFill>
                <a:latin typeface="Microsoft YaHei"/>
                <a:cs typeface="Microsoft YaHei"/>
              </a:rPr>
              <a:t> </a:t>
            </a:r>
            <a:r>
              <a:rPr sz="1800" b="1" spc="-20" dirty="0">
                <a:solidFill>
                  <a:srgbClr val="C00000"/>
                </a:solidFill>
                <a:latin typeface="Microsoft YaHei"/>
                <a:cs typeface="Microsoft YaHei"/>
              </a:rPr>
              <a:t>(close-</a:t>
            </a:r>
            <a:r>
              <a:rPr sz="1800" b="1" spc="-10" dirty="0">
                <a:solidFill>
                  <a:srgbClr val="C00000"/>
                </a:solidFill>
                <a:latin typeface="Microsoft YaHei"/>
                <a:cs typeface="Microsoft YaHei"/>
              </a:rPr>
              <a:t>form)</a:t>
            </a:r>
            <a:endParaRPr sz="1800">
              <a:latin typeface="Microsoft YaHei"/>
              <a:cs typeface="Microsoft YaHei"/>
            </a:endParaRPr>
          </a:p>
        </p:txBody>
      </p:sp>
      <p:grpSp>
        <p:nvGrpSpPr>
          <p:cNvPr id="8" name="object 19">
            <a:extLst>
              <a:ext uri="{FF2B5EF4-FFF2-40B4-BE49-F238E27FC236}">
                <a16:creationId xmlns:a16="http://schemas.microsoft.com/office/drawing/2014/main" id="{C9762E1D-3263-FDA7-E6B1-7942EB330C79}"/>
              </a:ext>
            </a:extLst>
          </p:cNvPr>
          <p:cNvGrpSpPr/>
          <p:nvPr/>
        </p:nvGrpSpPr>
        <p:grpSpPr>
          <a:xfrm>
            <a:off x="7373111" y="3280871"/>
            <a:ext cx="709628" cy="416860"/>
            <a:chOff x="7373111" y="3280871"/>
            <a:chExt cx="709628" cy="416860"/>
          </a:xfrm>
        </p:grpSpPr>
        <p:sp>
          <p:nvSpPr>
            <p:cNvPr id="9" name="object 20">
              <a:extLst>
                <a:ext uri="{FF2B5EF4-FFF2-40B4-BE49-F238E27FC236}">
                  <a16:creationId xmlns:a16="http://schemas.microsoft.com/office/drawing/2014/main" id="{0941F3C7-2309-8412-F2FB-4A9E4AE6A538}"/>
                </a:ext>
              </a:extLst>
            </p:cNvPr>
            <p:cNvSpPr/>
            <p:nvPr/>
          </p:nvSpPr>
          <p:spPr>
            <a:xfrm>
              <a:off x="7373111" y="3326891"/>
              <a:ext cx="623570" cy="370840"/>
            </a:xfrm>
            <a:custGeom>
              <a:avLst/>
              <a:gdLst/>
              <a:ahLst/>
              <a:cxnLst/>
              <a:rect l="l" t="t" r="r" b="b"/>
              <a:pathLst>
                <a:path w="623570" h="370839">
                  <a:moveTo>
                    <a:pt x="438150" y="0"/>
                  </a:moveTo>
                  <a:lnTo>
                    <a:pt x="438150" y="92583"/>
                  </a:lnTo>
                  <a:lnTo>
                    <a:pt x="0" y="92583"/>
                  </a:lnTo>
                  <a:lnTo>
                    <a:pt x="0" y="277749"/>
                  </a:lnTo>
                  <a:lnTo>
                    <a:pt x="438150" y="277749"/>
                  </a:lnTo>
                  <a:lnTo>
                    <a:pt x="438150" y="370332"/>
                  </a:lnTo>
                  <a:lnTo>
                    <a:pt x="623316" y="185166"/>
                  </a:lnTo>
                  <a:lnTo>
                    <a:pt x="438150" y="0"/>
                  </a:lnTo>
                  <a:close/>
                </a:path>
              </a:pathLst>
            </a:custGeom>
            <a:solidFill>
              <a:srgbClr val="538235">
                <a:alpha val="5097"/>
              </a:srgbClr>
            </a:solidFill>
          </p:spPr>
          <p:txBody>
            <a:bodyPr wrap="square" lIns="0" tIns="0" rIns="0" bIns="0" rtlCol="0"/>
            <a:lstStyle/>
            <a:p>
              <a:endParaRPr dirty="0"/>
            </a:p>
          </p:txBody>
        </p:sp>
        <p:sp>
          <p:nvSpPr>
            <p:cNvPr id="10" name="object 21">
              <a:extLst>
                <a:ext uri="{FF2B5EF4-FFF2-40B4-BE49-F238E27FC236}">
                  <a16:creationId xmlns:a16="http://schemas.microsoft.com/office/drawing/2014/main" id="{48668E41-7F24-45E8-885E-A912FC4B523F}"/>
                </a:ext>
              </a:extLst>
            </p:cNvPr>
            <p:cNvSpPr/>
            <p:nvPr/>
          </p:nvSpPr>
          <p:spPr>
            <a:xfrm>
              <a:off x="7459169" y="3280871"/>
              <a:ext cx="623570" cy="370840"/>
            </a:xfrm>
            <a:custGeom>
              <a:avLst/>
              <a:gdLst/>
              <a:ahLst/>
              <a:cxnLst/>
              <a:rect l="l" t="t" r="r" b="b"/>
              <a:pathLst>
                <a:path w="623570" h="370839">
                  <a:moveTo>
                    <a:pt x="0" y="92583"/>
                  </a:moveTo>
                  <a:lnTo>
                    <a:pt x="438150" y="92583"/>
                  </a:lnTo>
                  <a:lnTo>
                    <a:pt x="438150" y="0"/>
                  </a:lnTo>
                  <a:lnTo>
                    <a:pt x="623316" y="185166"/>
                  </a:lnTo>
                  <a:lnTo>
                    <a:pt x="438150" y="370332"/>
                  </a:lnTo>
                  <a:lnTo>
                    <a:pt x="438150" y="277749"/>
                  </a:lnTo>
                  <a:lnTo>
                    <a:pt x="0" y="277749"/>
                  </a:lnTo>
                  <a:lnTo>
                    <a:pt x="0" y="92583"/>
                  </a:lnTo>
                  <a:close/>
                </a:path>
              </a:pathLst>
            </a:custGeom>
            <a:ln w="12700">
              <a:solidFill>
                <a:srgbClr val="538235"/>
              </a:solidFill>
            </a:ln>
          </p:spPr>
          <p:txBody>
            <a:bodyPr wrap="square" lIns="0" tIns="0" rIns="0" bIns="0" rtlCol="0"/>
            <a:lstStyle/>
            <a:p>
              <a:endParaRPr/>
            </a:p>
          </p:txBody>
        </p:sp>
      </p:grpSp>
      <p:grpSp>
        <p:nvGrpSpPr>
          <p:cNvPr id="11" name="object 64">
            <a:extLst>
              <a:ext uri="{FF2B5EF4-FFF2-40B4-BE49-F238E27FC236}">
                <a16:creationId xmlns:a16="http://schemas.microsoft.com/office/drawing/2014/main" id="{B5909160-EA56-331C-DB1C-7219EB4FD1CE}"/>
              </a:ext>
            </a:extLst>
          </p:cNvPr>
          <p:cNvGrpSpPr/>
          <p:nvPr/>
        </p:nvGrpSpPr>
        <p:grpSpPr>
          <a:xfrm>
            <a:off x="5990590" y="4897882"/>
            <a:ext cx="505459" cy="381635"/>
            <a:chOff x="5990590" y="4897882"/>
            <a:chExt cx="505459" cy="381635"/>
          </a:xfrm>
        </p:grpSpPr>
        <p:sp>
          <p:nvSpPr>
            <p:cNvPr id="12" name="object 65">
              <a:extLst>
                <a:ext uri="{FF2B5EF4-FFF2-40B4-BE49-F238E27FC236}">
                  <a16:creationId xmlns:a16="http://schemas.microsoft.com/office/drawing/2014/main" id="{79C6FDCA-ECF1-2115-35ED-EACCCC9AD89F}"/>
                </a:ext>
              </a:extLst>
            </p:cNvPr>
            <p:cNvSpPr/>
            <p:nvPr/>
          </p:nvSpPr>
          <p:spPr>
            <a:xfrm>
              <a:off x="5996940" y="4904232"/>
              <a:ext cx="492759" cy="368935"/>
            </a:xfrm>
            <a:custGeom>
              <a:avLst/>
              <a:gdLst/>
              <a:ahLst/>
              <a:cxnLst/>
              <a:rect l="l" t="t" r="r" b="b"/>
              <a:pathLst>
                <a:path w="492760" h="368935">
                  <a:moveTo>
                    <a:pt x="307848" y="0"/>
                  </a:moveTo>
                  <a:lnTo>
                    <a:pt x="307848" y="92202"/>
                  </a:lnTo>
                  <a:lnTo>
                    <a:pt x="0" y="92202"/>
                  </a:lnTo>
                  <a:lnTo>
                    <a:pt x="0" y="276606"/>
                  </a:lnTo>
                  <a:lnTo>
                    <a:pt x="307848" y="276606"/>
                  </a:lnTo>
                  <a:lnTo>
                    <a:pt x="307848" y="368808"/>
                  </a:lnTo>
                  <a:lnTo>
                    <a:pt x="492251" y="184404"/>
                  </a:lnTo>
                  <a:lnTo>
                    <a:pt x="307848" y="0"/>
                  </a:lnTo>
                  <a:close/>
                </a:path>
              </a:pathLst>
            </a:custGeom>
            <a:solidFill>
              <a:srgbClr val="538235">
                <a:alpha val="5097"/>
              </a:srgbClr>
            </a:solidFill>
          </p:spPr>
          <p:txBody>
            <a:bodyPr wrap="square" lIns="0" tIns="0" rIns="0" bIns="0" rtlCol="0"/>
            <a:lstStyle/>
            <a:p>
              <a:endParaRPr/>
            </a:p>
          </p:txBody>
        </p:sp>
        <p:sp>
          <p:nvSpPr>
            <p:cNvPr id="13" name="object 66">
              <a:extLst>
                <a:ext uri="{FF2B5EF4-FFF2-40B4-BE49-F238E27FC236}">
                  <a16:creationId xmlns:a16="http://schemas.microsoft.com/office/drawing/2014/main" id="{C15D08D7-5470-C236-99CD-0EA1ADA9019B}"/>
                </a:ext>
              </a:extLst>
            </p:cNvPr>
            <p:cNvSpPr/>
            <p:nvPr/>
          </p:nvSpPr>
          <p:spPr>
            <a:xfrm>
              <a:off x="5996940" y="4904232"/>
              <a:ext cx="492759" cy="368935"/>
            </a:xfrm>
            <a:custGeom>
              <a:avLst/>
              <a:gdLst/>
              <a:ahLst/>
              <a:cxnLst/>
              <a:rect l="l" t="t" r="r" b="b"/>
              <a:pathLst>
                <a:path w="492760" h="368935">
                  <a:moveTo>
                    <a:pt x="0" y="92202"/>
                  </a:moveTo>
                  <a:lnTo>
                    <a:pt x="307848" y="92202"/>
                  </a:lnTo>
                  <a:lnTo>
                    <a:pt x="307848" y="0"/>
                  </a:lnTo>
                  <a:lnTo>
                    <a:pt x="492251" y="184404"/>
                  </a:lnTo>
                  <a:lnTo>
                    <a:pt x="307848" y="368808"/>
                  </a:lnTo>
                  <a:lnTo>
                    <a:pt x="307848" y="276606"/>
                  </a:lnTo>
                  <a:lnTo>
                    <a:pt x="0" y="276606"/>
                  </a:lnTo>
                  <a:lnTo>
                    <a:pt x="0" y="92202"/>
                  </a:lnTo>
                  <a:close/>
                </a:path>
              </a:pathLst>
            </a:custGeom>
            <a:ln w="12700">
              <a:solidFill>
                <a:srgbClr val="538235"/>
              </a:solidFill>
            </a:ln>
          </p:spPr>
          <p:txBody>
            <a:bodyPr wrap="square" lIns="0" tIns="0" rIns="0" bIns="0" rtlCol="0"/>
            <a:lstStyle/>
            <a:p>
              <a:endParaRPr/>
            </a:p>
          </p:txBody>
        </p:sp>
      </p:grpSp>
      <p:sp>
        <p:nvSpPr>
          <p:cNvPr id="14" name="object 67">
            <a:extLst>
              <a:ext uri="{FF2B5EF4-FFF2-40B4-BE49-F238E27FC236}">
                <a16:creationId xmlns:a16="http://schemas.microsoft.com/office/drawing/2014/main" id="{B0B626FA-AA9E-8651-9C06-CC46BB37311A}"/>
              </a:ext>
            </a:extLst>
          </p:cNvPr>
          <p:cNvSpPr/>
          <p:nvPr/>
        </p:nvSpPr>
        <p:spPr>
          <a:xfrm>
            <a:off x="2301239" y="1149096"/>
            <a:ext cx="1529080" cy="338455"/>
          </a:xfrm>
          <a:custGeom>
            <a:avLst/>
            <a:gdLst/>
            <a:ahLst/>
            <a:cxnLst/>
            <a:rect l="l" t="t" r="r" b="b"/>
            <a:pathLst>
              <a:path w="1529079" h="338455">
                <a:moveTo>
                  <a:pt x="1528572" y="0"/>
                </a:moveTo>
                <a:lnTo>
                  <a:pt x="0" y="0"/>
                </a:lnTo>
                <a:lnTo>
                  <a:pt x="0" y="338327"/>
                </a:lnTo>
                <a:lnTo>
                  <a:pt x="1528572" y="338327"/>
                </a:lnTo>
                <a:lnTo>
                  <a:pt x="1528572" y="0"/>
                </a:lnTo>
                <a:close/>
              </a:path>
            </a:pathLst>
          </a:custGeom>
          <a:solidFill>
            <a:srgbClr val="006FC0">
              <a:alpha val="10195"/>
            </a:srgbClr>
          </a:solidFill>
        </p:spPr>
        <p:txBody>
          <a:bodyPr wrap="square" lIns="0" tIns="0" rIns="0" bIns="0" rtlCol="0"/>
          <a:lstStyle/>
          <a:p>
            <a:endParaRPr/>
          </a:p>
        </p:txBody>
      </p:sp>
      <p:sp>
        <p:nvSpPr>
          <p:cNvPr id="15" name="object 68">
            <a:extLst>
              <a:ext uri="{FF2B5EF4-FFF2-40B4-BE49-F238E27FC236}">
                <a16:creationId xmlns:a16="http://schemas.microsoft.com/office/drawing/2014/main" id="{2D7A9EE4-0FA2-2C38-4F34-BAB4F0DE8AE2}"/>
              </a:ext>
            </a:extLst>
          </p:cNvPr>
          <p:cNvSpPr txBox="1"/>
          <p:nvPr/>
        </p:nvSpPr>
        <p:spPr>
          <a:xfrm>
            <a:off x="2301239" y="1149096"/>
            <a:ext cx="1529080" cy="338455"/>
          </a:xfrm>
          <a:prstGeom prst="rect">
            <a:avLst/>
          </a:prstGeom>
        </p:spPr>
        <p:txBody>
          <a:bodyPr vert="horz" wrap="square" lIns="0" tIns="32384" rIns="0" bIns="0" rtlCol="0">
            <a:spAutoFit/>
          </a:bodyPr>
          <a:lstStyle/>
          <a:p>
            <a:pPr marL="90805">
              <a:lnSpc>
                <a:spcPct val="100000"/>
              </a:lnSpc>
              <a:spcBef>
                <a:spcPts val="254"/>
              </a:spcBef>
            </a:pPr>
            <a:r>
              <a:rPr sz="1600" b="1" dirty="0">
                <a:solidFill>
                  <a:srgbClr val="2D75B6"/>
                </a:solidFill>
                <a:latin typeface="Yu Gothic UI"/>
                <a:cs typeface="Yu Gothic UI"/>
              </a:rPr>
              <a:t>If</a:t>
            </a:r>
            <a:r>
              <a:rPr sz="1600" b="1" spc="-20" dirty="0">
                <a:solidFill>
                  <a:srgbClr val="2D75B6"/>
                </a:solidFill>
                <a:latin typeface="Yu Gothic UI"/>
                <a:cs typeface="Yu Gothic UI"/>
              </a:rPr>
              <a:t> </a:t>
            </a:r>
            <a:r>
              <a:rPr sz="1600" b="1" dirty="0">
                <a:solidFill>
                  <a:srgbClr val="2D75B6"/>
                </a:solidFill>
                <a:latin typeface="Yu Gothic UI"/>
                <a:cs typeface="Yu Gothic UI"/>
              </a:rPr>
              <a:t>we</a:t>
            </a:r>
            <a:r>
              <a:rPr sz="1600" b="1" spc="-20" dirty="0">
                <a:solidFill>
                  <a:srgbClr val="2D75B6"/>
                </a:solidFill>
                <a:latin typeface="Yu Gothic UI"/>
                <a:cs typeface="Yu Gothic UI"/>
              </a:rPr>
              <a:t> know</a:t>
            </a:r>
            <a:endParaRPr sz="1600" dirty="0">
              <a:latin typeface="Yu Gothic UI"/>
              <a:cs typeface="Yu Gothic UI"/>
            </a:endParaRPr>
          </a:p>
        </p:txBody>
      </p:sp>
      <p:pic>
        <p:nvPicPr>
          <p:cNvPr id="16" name="object 69">
            <a:extLst>
              <a:ext uri="{FF2B5EF4-FFF2-40B4-BE49-F238E27FC236}">
                <a16:creationId xmlns:a16="http://schemas.microsoft.com/office/drawing/2014/main" id="{FCD8C79C-C331-1BD7-72F2-7F3E927B17F1}"/>
              </a:ext>
            </a:extLst>
          </p:cNvPr>
          <p:cNvPicPr/>
          <p:nvPr/>
        </p:nvPicPr>
        <p:blipFill>
          <a:blip r:embed="rId3" cstate="print"/>
          <a:stretch>
            <a:fillRect/>
          </a:stretch>
        </p:blipFill>
        <p:spPr>
          <a:xfrm>
            <a:off x="3471922" y="1259217"/>
            <a:ext cx="228577" cy="169428"/>
          </a:xfrm>
          <a:prstGeom prst="rect">
            <a:avLst/>
          </a:prstGeom>
        </p:spPr>
      </p:pic>
      <p:sp>
        <p:nvSpPr>
          <p:cNvPr id="17" name="object 70">
            <a:extLst>
              <a:ext uri="{FF2B5EF4-FFF2-40B4-BE49-F238E27FC236}">
                <a16:creationId xmlns:a16="http://schemas.microsoft.com/office/drawing/2014/main" id="{4182DDCF-9B08-20A2-F671-DCCCE2969424}"/>
              </a:ext>
            </a:extLst>
          </p:cNvPr>
          <p:cNvSpPr txBox="1"/>
          <p:nvPr/>
        </p:nvSpPr>
        <p:spPr>
          <a:xfrm>
            <a:off x="9393935" y="4799076"/>
            <a:ext cx="1640205" cy="338455"/>
          </a:xfrm>
          <a:prstGeom prst="rect">
            <a:avLst/>
          </a:prstGeom>
          <a:solidFill>
            <a:srgbClr val="006FC0">
              <a:alpha val="10195"/>
            </a:srgbClr>
          </a:solidFill>
        </p:spPr>
        <p:txBody>
          <a:bodyPr vert="horz" wrap="square" lIns="0" tIns="33019" rIns="0" bIns="0" rtlCol="0">
            <a:spAutoFit/>
          </a:bodyPr>
          <a:lstStyle/>
          <a:p>
            <a:pPr marL="126364">
              <a:lnSpc>
                <a:spcPct val="100000"/>
              </a:lnSpc>
              <a:spcBef>
                <a:spcPts val="259"/>
              </a:spcBef>
            </a:pPr>
            <a:r>
              <a:rPr sz="1600" b="1" dirty="0">
                <a:solidFill>
                  <a:srgbClr val="2D75B6"/>
                </a:solidFill>
                <a:latin typeface="Yu Gothic UI"/>
                <a:cs typeface="Yu Gothic UI"/>
              </a:rPr>
              <a:t>noise</a:t>
            </a:r>
            <a:r>
              <a:rPr sz="1600" b="1" spc="-35" dirty="0">
                <a:solidFill>
                  <a:srgbClr val="2D75B6"/>
                </a:solidFill>
                <a:latin typeface="Yu Gothic UI"/>
                <a:cs typeface="Yu Gothic UI"/>
              </a:rPr>
              <a:t> </a:t>
            </a:r>
            <a:r>
              <a:rPr sz="1600" b="1" spc="-10" dirty="0">
                <a:solidFill>
                  <a:srgbClr val="2D75B6"/>
                </a:solidFill>
                <a:latin typeface="Yu Gothic UI"/>
                <a:cs typeface="Yu Gothic UI"/>
              </a:rPr>
              <a:t>predictor</a:t>
            </a:r>
            <a:endParaRPr sz="1600" dirty="0">
              <a:latin typeface="Yu Gothic UI"/>
              <a:cs typeface="Yu Gothic UI"/>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709C781-0EC3-9DC3-54C6-781C3F7B31A8}"/>
                  </a:ext>
                </a:extLst>
              </p:cNvPr>
              <p:cNvSpPr txBox="1"/>
              <p:nvPr/>
            </p:nvSpPr>
            <p:spPr>
              <a:xfrm>
                <a:off x="1395554" y="1860363"/>
                <a:ext cx="8431108" cy="73347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𝑞</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𝒩</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𝑡</m:t>
                                  </m:r>
                                </m:sub>
                              </m:sSub>
                            </m:e>
                          </m:ra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acc>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ra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𝑡</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num>
                        <m:den>
                          <m:r>
                            <a:rPr lang="en-US" altLang="zh-CN" b="0" i="1" smtClean="0">
                              <a:latin typeface="Cambria Math" panose="02040503050406030204" pitchFamily="18" charset="0"/>
                            </a:rPr>
                            <m:t>1−</m:t>
                          </m:r>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𝑡</m:t>
                                  </m:r>
                                </m:sub>
                              </m:sSub>
                            </m:e>
                          </m:acc>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𝛼</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num>
                        <m:den>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𝑡</m:t>
                              </m:r>
                            </m:sub>
                          </m:sSub>
                        </m:den>
                      </m:f>
                      <m:r>
                        <m:rPr>
                          <m:sty m:val="p"/>
                        </m:rPr>
                        <a:rPr lang="el-GR" altLang="zh-CN" b="0" i="1" smtClean="0">
                          <a:latin typeface="Cambria Math" panose="02040503050406030204" pitchFamily="18" charset="0"/>
                          <a:ea typeface="Cambria Math" panose="02040503050406030204" pitchFamily="18" charset="0"/>
                        </a:rPr>
                        <m:t>Ι</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8" name="文本框 17">
                <a:extLst>
                  <a:ext uri="{FF2B5EF4-FFF2-40B4-BE49-F238E27FC236}">
                    <a16:creationId xmlns:a16="http://schemas.microsoft.com/office/drawing/2014/main" id="{D709C781-0EC3-9DC3-54C6-781C3F7B31A8}"/>
                  </a:ext>
                </a:extLst>
              </p:cNvPr>
              <p:cNvSpPr txBox="1">
                <a:spLocks noRot="1" noChangeAspect="1" noMove="1" noResize="1" noEditPoints="1" noAdjustHandles="1" noChangeArrowheads="1" noChangeShapeType="1" noTextEdit="1"/>
              </p:cNvSpPr>
              <p:nvPr/>
            </p:nvSpPr>
            <p:spPr>
              <a:xfrm>
                <a:off x="1395554" y="1860363"/>
                <a:ext cx="8431108" cy="733471"/>
              </a:xfrm>
              <a:prstGeom prst="rect">
                <a:avLst/>
              </a:prstGeom>
              <a:blipFill>
                <a:blip r:embed="rId4"/>
                <a:stretch>
                  <a:fillRect/>
                </a:stretch>
              </a:blipFill>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F86D921A-A910-23BF-532C-8D74E48571C1}"/>
              </a:ext>
            </a:extLst>
          </p:cNvPr>
          <p:cNvSpPr/>
          <p:nvPr/>
        </p:nvSpPr>
        <p:spPr>
          <a:xfrm>
            <a:off x="3949700" y="1810950"/>
            <a:ext cx="3563517" cy="728030"/>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99677480-65AC-A5C1-4ACA-00E05B39DF6A}"/>
              </a:ext>
            </a:extLst>
          </p:cNvPr>
          <p:cNvSpPr/>
          <p:nvPr/>
        </p:nvSpPr>
        <p:spPr>
          <a:xfrm>
            <a:off x="7601201" y="1810950"/>
            <a:ext cx="1906866" cy="728030"/>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257146A-F2FF-993A-7CDC-97C7CAD78321}"/>
                  </a:ext>
                </a:extLst>
              </p:cNvPr>
              <p:cNvSpPr txBox="1"/>
              <p:nvPr/>
            </p:nvSpPr>
            <p:spPr>
              <a:xfrm>
                <a:off x="5367345" y="2554765"/>
                <a:ext cx="98578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𝜇</m:t>
                          </m:r>
                        </m:e>
                        <m:sub>
                          <m:r>
                            <a:rPr lang="en-US" altLang="zh-CN" sz="2000" b="0" i="1" smtClean="0">
                              <a:latin typeface="Cambria Math" panose="02040503050406030204" pitchFamily="18" charset="0"/>
                            </a:rPr>
                            <m:t>𝑞</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21" name="文本框 20">
                <a:extLst>
                  <a:ext uri="{FF2B5EF4-FFF2-40B4-BE49-F238E27FC236}">
                    <a16:creationId xmlns:a16="http://schemas.microsoft.com/office/drawing/2014/main" id="{7257146A-F2FF-993A-7CDC-97C7CAD78321}"/>
                  </a:ext>
                </a:extLst>
              </p:cNvPr>
              <p:cNvSpPr txBox="1">
                <a:spLocks noRot="1" noChangeAspect="1" noMove="1" noResize="1" noEditPoints="1" noAdjustHandles="1" noChangeArrowheads="1" noChangeShapeType="1" noTextEdit="1"/>
              </p:cNvSpPr>
              <p:nvPr/>
            </p:nvSpPr>
            <p:spPr>
              <a:xfrm>
                <a:off x="5367345" y="2554765"/>
                <a:ext cx="985783" cy="331437"/>
              </a:xfrm>
              <a:prstGeom prst="rect">
                <a:avLst/>
              </a:prstGeom>
              <a:blipFill>
                <a:blip r:embed="rId5"/>
                <a:stretch>
                  <a:fillRect l="-4938" r="-8025"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9C94A89-2D1F-9907-E7B3-0F222A9DF233}"/>
                  </a:ext>
                </a:extLst>
              </p:cNvPr>
              <p:cNvSpPr txBox="1"/>
              <p:nvPr/>
            </p:nvSpPr>
            <p:spPr>
              <a:xfrm>
                <a:off x="8172592" y="2554765"/>
                <a:ext cx="65896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Σ</m:t>
                          </m:r>
                        </m:e>
                        <m:sub>
                          <m:r>
                            <a:rPr lang="en-US" altLang="zh-CN" sz="2000" b="0" i="1" smtClean="0">
                              <a:latin typeface="Cambria Math" panose="02040503050406030204" pitchFamily="18" charset="0"/>
                            </a:rPr>
                            <m:t>𝑞</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22" name="文本框 21">
                <a:extLst>
                  <a:ext uri="{FF2B5EF4-FFF2-40B4-BE49-F238E27FC236}">
                    <a16:creationId xmlns:a16="http://schemas.microsoft.com/office/drawing/2014/main" id="{19C94A89-2D1F-9907-E7B3-0F222A9DF233}"/>
                  </a:ext>
                </a:extLst>
              </p:cNvPr>
              <p:cNvSpPr txBox="1">
                <a:spLocks noRot="1" noChangeAspect="1" noMove="1" noResize="1" noEditPoints="1" noAdjustHandles="1" noChangeArrowheads="1" noChangeShapeType="1" noTextEdit="1"/>
              </p:cNvSpPr>
              <p:nvPr/>
            </p:nvSpPr>
            <p:spPr>
              <a:xfrm>
                <a:off x="8172592" y="2554765"/>
                <a:ext cx="658963" cy="331437"/>
              </a:xfrm>
              <a:prstGeom prst="rect">
                <a:avLst/>
              </a:prstGeom>
              <a:blipFill>
                <a:blip r:embed="rId6"/>
                <a:stretch>
                  <a:fillRect l="-8333" r="-12963"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E2C2653-DA34-2F60-0FC8-BBA87E837A18}"/>
                  </a:ext>
                </a:extLst>
              </p:cNvPr>
              <p:cNvSpPr txBox="1"/>
              <p:nvPr/>
            </p:nvSpPr>
            <p:spPr>
              <a:xfrm>
                <a:off x="3965706" y="3290492"/>
                <a:ext cx="3390159" cy="453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1</m:t>
                          </m:r>
                          <m:r>
                            <a:rPr lang="en-US" altLang="zh-CN" sz="2400" i="1">
                              <a:latin typeface="Cambria Math" panose="02040503050406030204" pitchFamily="18" charset="0"/>
                            </a:rPr>
                            <m:t>−</m:t>
                          </m:r>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𝜀</m:t>
                          </m:r>
                        </m:e>
                        <m:sub>
                          <m:r>
                            <a:rPr lang="en-US" altLang="zh-CN" sz="2400" b="0" i="1" smtClean="0">
                              <a:latin typeface="Cambria Math" panose="02040503050406030204" pitchFamily="18" charset="0"/>
                            </a:rPr>
                            <m:t>𝑡</m:t>
                          </m:r>
                        </m:sub>
                      </m:sSub>
                    </m:oMath>
                  </m:oMathPara>
                </a14:m>
                <a:endParaRPr lang="zh-CN" altLang="en-US" sz="2400" dirty="0"/>
              </a:p>
            </p:txBody>
          </p:sp>
        </mc:Choice>
        <mc:Fallback xmlns="">
          <p:sp>
            <p:nvSpPr>
              <p:cNvPr id="23" name="文本框 22">
                <a:extLst>
                  <a:ext uri="{FF2B5EF4-FFF2-40B4-BE49-F238E27FC236}">
                    <a16:creationId xmlns:a16="http://schemas.microsoft.com/office/drawing/2014/main" id="{4E2C2653-DA34-2F60-0FC8-BBA87E837A18}"/>
                  </a:ext>
                </a:extLst>
              </p:cNvPr>
              <p:cNvSpPr txBox="1">
                <a:spLocks noRot="1" noChangeAspect="1" noMove="1" noResize="1" noEditPoints="1" noAdjustHandles="1" noChangeArrowheads="1" noChangeShapeType="1" noTextEdit="1"/>
              </p:cNvSpPr>
              <p:nvPr/>
            </p:nvSpPr>
            <p:spPr>
              <a:xfrm>
                <a:off x="3965706" y="3290492"/>
                <a:ext cx="3390159" cy="4530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FCF53D2-4421-F911-3539-0C65F28F728B}"/>
                  </a:ext>
                </a:extLst>
              </p:cNvPr>
              <p:cNvSpPr txBox="1"/>
              <p:nvPr/>
            </p:nvSpPr>
            <p:spPr>
              <a:xfrm>
                <a:off x="8290953" y="3027585"/>
                <a:ext cx="2859052" cy="9475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1−</m:t>
                              </m:r>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b="0" i="1" smtClean="0">
                                  <a:latin typeface="Cambria Math" panose="02040503050406030204" pitchFamily="18" charset="0"/>
                                </a:rPr>
                                <m:t>0</m:t>
                              </m:r>
                            </m:sub>
                          </m:sSub>
                        </m:num>
                        <m:den>
                          <m:rad>
                            <m:radPr>
                              <m:degHide m:val="on"/>
                              <m:ctrlPr>
                                <a:rPr lang="en-US" altLang="zh-CN" sz="2400" i="1">
                                  <a:latin typeface="Cambria Math" panose="02040503050406030204" pitchFamily="18" charset="0"/>
                                </a:rPr>
                              </m:ctrlPr>
                            </m:radPr>
                            <m:deg/>
                            <m:e>
                              <m:acc>
                                <m:accPr>
                                  <m:chr m:val="̅"/>
                                  <m:ctrlPr>
                                    <a:rPr lang="en-US" altLang="zh-CN" sz="2400" i="1">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den>
                      </m:f>
                    </m:oMath>
                  </m:oMathPara>
                </a14:m>
                <a:endParaRPr lang="zh-CN" altLang="en-US" dirty="0"/>
              </a:p>
            </p:txBody>
          </p:sp>
        </mc:Choice>
        <mc:Fallback xmlns="">
          <p:sp>
            <p:nvSpPr>
              <p:cNvPr id="24" name="文本框 23">
                <a:extLst>
                  <a:ext uri="{FF2B5EF4-FFF2-40B4-BE49-F238E27FC236}">
                    <a16:creationId xmlns:a16="http://schemas.microsoft.com/office/drawing/2014/main" id="{2FCF53D2-4421-F911-3539-0C65F28F728B}"/>
                  </a:ext>
                </a:extLst>
              </p:cNvPr>
              <p:cNvSpPr txBox="1">
                <a:spLocks noRot="1" noChangeAspect="1" noMove="1" noResize="1" noEditPoints="1" noAdjustHandles="1" noChangeArrowheads="1" noChangeShapeType="1" noTextEdit="1"/>
              </p:cNvSpPr>
              <p:nvPr/>
            </p:nvSpPr>
            <p:spPr>
              <a:xfrm>
                <a:off x="8290953" y="3027585"/>
                <a:ext cx="2859052" cy="947503"/>
              </a:xfrm>
              <a:prstGeom prst="rect">
                <a:avLst/>
              </a:prstGeom>
              <a:blipFill>
                <a:blip r:embed="rId8"/>
                <a:stretch>
                  <a:fillRect/>
                </a:stretch>
              </a:blipFill>
            </p:spPr>
            <p:txBody>
              <a:bodyPr/>
              <a:lstStyle/>
              <a:p>
                <a:r>
                  <a:rPr lang="zh-CN" altLang="en-US">
                    <a:noFill/>
                  </a:rPr>
                  <a:t> </a:t>
                </a:r>
              </a:p>
            </p:txBody>
          </p:sp>
        </mc:Fallback>
      </mc:AlternateContent>
      <p:sp>
        <p:nvSpPr>
          <p:cNvPr id="25" name="矩形: 圆角 24">
            <a:extLst>
              <a:ext uri="{FF2B5EF4-FFF2-40B4-BE49-F238E27FC236}">
                <a16:creationId xmlns:a16="http://schemas.microsoft.com/office/drawing/2014/main" id="{3A66EABC-4665-FE89-071D-78509A78EB46}"/>
              </a:ext>
            </a:extLst>
          </p:cNvPr>
          <p:cNvSpPr/>
          <p:nvPr/>
        </p:nvSpPr>
        <p:spPr>
          <a:xfrm>
            <a:off x="7250451" y="1985432"/>
            <a:ext cx="240962" cy="25580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C4E6750-2E9A-7C40-D54E-E44AF727C63F}"/>
                  </a:ext>
                </a:extLst>
              </p:cNvPr>
              <p:cNvSpPr txBox="1"/>
              <p:nvPr/>
            </p:nvSpPr>
            <p:spPr>
              <a:xfrm>
                <a:off x="1861663" y="4772124"/>
                <a:ext cx="3711306" cy="8048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𝑡</m:t>
                                  </m:r>
                                </m:sub>
                              </m:sSub>
                            </m:e>
                          </m:rad>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acc>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zh-CN" altLang="en-US" sz="2000" b="0" i="1" smtClean="0">
                                          <a:latin typeface="Cambria Math" panose="02040503050406030204" pitchFamily="18" charset="0"/>
                                        </a:rPr>
                                        <m:t>𝛼</m:t>
                                      </m:r>
                                    </m:e>
                                  </m:acc>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rad>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i="1">
                                      <a:latin typeface="Cambria Math" panose="02040503050406030204" pitchFamily="18" charset="0"/>
                                    </a:rPr>
                                    <m:t>𝑡</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num>
                        <m:den>
                          <m:r>
                            <a:rPr lang="en-US" altLang="zh-CN" sz="2000" b="0" i="1" smtClean="0">
                              <a:latin typeface="Cambria Math" panose="02040503050406030204" pitchFamily="18" charset="0"/>
                            </a:rPr>
                            <m:t>1−</m:t>
                          </m:r>
                          <m:acc>
                            <m:accPr>
                              <m:chr m:val="̅"/>
                              <m:ctrlPr>
                                <a:rPr lang="en-US" altLang="zh-CN" sz="2000" b="0" i="1" smtClean="0">
                                  <a:latin typeface="Cambria Math" panose="02040503050406030204" pitchFamily="18" charset="0"/>
                                </a:rPr>
                              </m:ctrlPr>
                            </m:accPr>
                            <m:e>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i="1">
                                      <a:latin typeface="Cambria Math" panose="02040503050406030204" pitchFamily="18" charset="0"/>
                                    </a:rPr>
                                    <m:t>𝑡</m:t>
                                  </m:r>
                                </m:sub>
                              </m:sSub>
                            </m:e>
                          </m:acc>
                        </m:den>
                      </m:f>
                    </m:oMath>
                  </m:oMathPara>
                </a14:m>
                <a:endParaRPr lang="zh-CN" altLang="en-US" sz="2000" dirty="0"/>
              </a:p>
            </p:txBody>
          </p:sp>
        </mc:Choice>
        <mc:Fallback xmlns="">
          <p:sp>
            <p:nvSpPr>
              <p:cNvPr id="26" name="文本框 25">
                <a:extLst>
                  <a:ext uri="{FF2B5EF4-FFF2-40B4-BE49-F238E27FC236}">
                    <a16:creationId xmlns:a16="http://schemas.microsoft.com/office/drawing/2014/main" id="{4C4E6750-2E9A-7C40-D54E-E44AF727C63F}"/>
                  </a:ext>
                </a:extLst>
              </p:cNvPr>
              <p:cNvSpPr txBox="1">
                <a:spLocks noRot="1" noChangeAspect="1" noMove="1" noResize="1" noEditPoints="1" noAdjustHandles="1" noChangeArrowheads="1" noChangeShapeType="1" noTextEdit="1"/>
              </p:cNvSpPr>
              <p:nvPr/>
            </p:nvSpPr>
            <p:spPr>
              <a:xfrm>
                <a:off x="1861663" y="4772124"/>
                <a:ext cx="3711306" cy="804836"/>
              </a:xfrm>
              <a:prstGeom prst="rect">
                <a:avLst/>
              </a:prstGeom>
              <a:blipFill>
                <a:blip r:embed="rId9"/>
                <a:stretch>
                  <a:fillRect r="-85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3C154E6-8A2B-EFDD-2820-6052FF691542}"/>
                  </a:ext>
                </a:extLst>
              </p:cNvPr>
              <p:cNvSpPr txBox="1"/>
              <p:nvPr/>
            </p:nvSpPr>
            <p:spPr>
              <a:xfrm>
                <a:off x="6728985" y="4850403"/>
                <a:ext cx="2514919" cy="7073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i="1">
                                  <a:latin typeface="Cambria Math" panose="02040503050406030204" pitchFamily="18" charset="0"/>
                                </a:rPr>
                              </m:ctrlPr>
                            </m:radPr>
                            <m:deg/>
                            <m:e>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b="0" i="1" smtClean="0">
                                      <a:latin typeface="Cambria Math" panose="02040503050406030204" pitchFamily="18" charset="0"/>
                                    </a:rPr>
                                    <m:t>𝑡</m:t>
                                  </m:r>
                                </m:sub>
                              </m:sSub>
                            </m:e>
                          </m:rad>
                        </m:den>
                      </m:f>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𝑡</m:t>
                              </m:r>
                            </m:sub>
                          </m:sSub>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1−</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𝛼</m:t>
                                      </m:r>
                                    </m:e>
                                    <m:sub>
                                      <m:r>
                                        <a:rPr lang="en-US" altLang="zh-CN" sz="2000" b="0" i="1" smtClean="0">
                                          <a:latin typeface="Cambria Math" panose="02040503050406030204" pitchFamily="18" charset="0"/>
                                        </a:rPr>
                                        <m:t>𝑡</m:t>
                                      </m:r>
                                    </m:sub>
                                  </m:sSub>
                                </m:e>
                              </m:acc>
                            </m:e>
                          </m:rad>
                        </m:den>
                      </m:f>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𝜀</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27" name="文本框 26">
                <a:extLst>
                  <a:ext uri="{FF2B5EF4-FFF2-40B4-BE49-F238E27FC236}">
                    <a16:creationId xmlns:a16="http://schemas.microsoft.com/office/drawing/2014/main" id="{13C154E6-8A2B-EFDD-2820-6052FF691542}"/>
                  </a:ext>
                </a:extLst>
              </p:cNvPr>
              <p:cNvSpPr txBox="1">
                <a:spLocks noRot="1" noChangeAspect="1" noMove="1" noResize="1" noEditPoints="1" noAdjustHandles="1" noChangeArrowheads="1" noChangeShapeType="1" noTextEdit="1"/>
              </p:cNvSpPr>
              <p:nvPr/>
            </p:nvSpPr>
            <p:spPr>
              <a:xfrm>
                <a:off x="6728985" y="4850403"/>
                <a:ext cx="2514919" cy="70737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AF0BF1E8-9198-EA83-D1A0-AC54BCF1E5B3}"/>
                  </a:ext>
                </a:extLst>
              </p:cNvPr>
              <p:cNvSpPr txBox="1"/>
              <p:nvPr/>
            </p:nvSpPr>
            <p:spPr>
              <a:xfrm>
                <a:off x="9248736" y="5193907"/>
                <a:ext cx="2105064"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𝜃</m:t>
                          </m:r>
                        </m:sub>
                      </m:sSub>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0</m:t>
                          </m:r>
                        </m:sub>
                      </m:sSub>
                      <m:r>
                        <a:rPr lang="en-US" altLang="zh-CN" sz="1800"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𝑞</m:t>
                          </m:r>
                        </m:sub>
                      </m:sSub>
                    </m:oMath>
                  </m:oMathPara>
                </a14:m>
                <a:endParaRPr lang="zh-CN" altLang="en-US" dirty="0"/>
              </a:p>
            </p:txBody>
          </p:sp>
        </mc:Choice>
        <mc:Fallback xmlns="">
          <p:sp>
            <p:nvSpPr>
              <p:cNvPr id="28" name="文本框 27">
                <a:extLst>
                  <a:ext uri="{FF2B5EF4-FFF2-40B4-BE49-F238E27FC236}">
                    <a16:creationId xmlns:a16="http://schemas.microsoft.com/office/drawing/2014/main" id="{AF0BF1E8-9198-EA83-D1A0-AC54BCF1E5B3}"/>
                  </a:ext>
                </a:extLst>
              </p:cNvPr>
              <p:cNvSpPr txBox="1">
                <a:spLocks noRot="1" noChangeAspect="1" noMove="1" noResize="1" noEditPoints="1" noAdjustHandles="1" noChangeArrowheads="1" noChangeShapeType="1" noTextEdit="1"/>
              </p:cNvSpPr>
              <p:nvPr/>
            </p:nvSpPr>
            <p:spPr>
              <a:xfrm>
                <a:off x="9248736" y="5193907"/>
                <a:ext cx="2105064" cy="400110"/>
              </a:xfrm>
              <a:prstGeom prst="rect">
                <a:avLst/>
              </a:prstGeom>
              <a:blipFill>
                <a:blip r:embed="rId11"/>
                <a:stretch>
                  <a:fillRect b="-6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1829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84D36-3144-4263-25E7-B4A9FFD1E543}"/>
              </a:ext>
            </a:extLst>
          </p:cNvPr>
          <p:cNvSpPr>
            <a:spLocks noGrp="1"/>
          </p:cNvSpPr>
          <p:nvPr>
            <p:ph type="title"/>
          </p:nvPr>
        </p:nvSpPr>
        <p:spPr>
          <a:xfrm>
            <a:off x="457200" y="365125"/>
            <a:ext cx="9768114" cy="700529"/>
          </a:xfrm>
        </p:spPr>
        <p:txBody>
          <a:bodyPr/>
          <a:lstStyle/>
          <a:p>
            <a:r>
              <a:rPr lang="en-US" altLang="zh-CN" dirty="0"/>
              <a:t>The relationship between ELBO and L</a:t>
            </a:r>
            <a:endParaRPr lang="zh-CN" altLang="en-US" dirty="0"/>
          </a:p>
        </p:txBody>
      </p:sp>
      <p:sp>
        <p:nvSpPr>
          <p:cNvPr id="3" name="日期占位符 2">
            <a:extLst>
              <a:ext uri="{FF2B5EF4-FFF2-40B4-BE49-F238E27FC236}">
                <a16:creationId xmlns:a16="http://schemas.microsoft.com/office/drawing/2014/main" id="{34E796E7-8493-C0A1-6BDC-FEE5887716CC}"/>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D5B93A45-6DB8-E458-345D-2B92B8DAC95E}"/>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ED44D5B-473C-400C-A318-1A2085206947}"/>
              </a:ext>
            </a:extLst>
          </p:cNvPr>
          <p:cNvSpPr>
            <a:spLocks noGrp="1"/>
          </p:cNvSpPr>
          <p:nvPr>
            <p:ph type="sldNum" sz="quarter" idx="12"/>
          </p:nvPr>
        </p:nvSpPr>
        <p:spPr/>
        <p:txBody>
          <a:bodyPr/>
          <a:lstStyle/>
          <a:p>
            <a:fld id="{FBA2AAD9-678A-444D-9C91-F71F6204EDF4}" type="slidenum">
              <a:rPr lang="zh-CN" altLang="en-US" smtClean="0"/>
              <a:t>36</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AC9BB3F-D5A1-4AFD-E299-66AC1D5629F0}"/>
                  </a:ext>
                </a:extLst>
              </p:cNvPr>
              <p:cNvSpPr txBox="1"/>
              <p:nvPr/>
            </p:nvSpPr>
            <p:spPr>
              <a:xfrm>
                <a:off x="2991271" y="1935029"/>
                <a:ext cx="6209457" cy="530402"/>
              </a:xfrm>
              <a:prstGeom prst="rect">
                <a:avLst/>
              </a:prstGeom>
              <a:noFill/>
            </p:spPr>
            <p:txBody>
              <a:bodyPr wrap="none" lIns="0" tIns="0" rIns="0" bIns="0" rtlCol="0">
                <a:spAutoFit/>
              </a:bodyPr>
              <a:lstStyle/>
              <a:p>
                <a:pPr algn="ctr"/>
                <a14:m>
                  <m:oMath xmlns:m="http://schemas.openxmlformats.org/officeDocument/2006/math">
                    <m:r>
                      <a:rPr lang="en-US" altLang="zh-CN" sz="3200" b="0" i="1" smtClean="0">
                        <a:latin typeface="Cambria Math" panose="02040503050406030204" pitchFamily="18" charset="0"/>
                      </a:rPr>
                      <m:t>𝐿</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zh-CN" altLang="en-US" sz="3200" b="0" i="1" smtClean="0">
                            <a:latin typeface="Cambria Math" panose="02040503050406030204" pitchFamily="18" charset="0"/>
                          </a:rPr>
                          <m:t>𝜆</m:t>
                        </m:r>
                      </m:e>
                      <m:sub>
                        <m:r>
                          <a:rPr lang="en-US" altLang="zh-CN" sz="3200" b="0" i="1" smtClean="0">
                            <a:latin typeface="Cambria Math" panose="02040503050406030204" pitchFamily="18" charset="0"/>
                          </a:rPr>
                          <m:t>1</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𝐿</m:t>
                        </m:r>
                      </m:e>
                      <m:sub>
                        <m:r>
                          <a:rPr lang="en-US" altLang="zh-CN" sz="3200" b="0" i="1" smtClean="0">
                            <a:latin typeface="Cambria Math" panose="02040503050406030204" pitchFamily="18" charset="0"/>
                          </a:rPr>
                          <m:t>𝑑𝑑𝑖𝑚</m:t>
                        </m:r>
                      </m:sub>
                    </m:sSub>
                    <m:r>
                      <a:rPr lang="en-US" altLang="zh-CN" sz="3200" b="0" i="1" smtClean="0">
                        <a:latin typeface="Cambria Math" panose="02040503050406030204" pitchFamily="18" charset="0"/>
                      </a:rPr>
                      <m:t>+</m:t>
                    </m:r>
                    <m:sSub>
                      <m:sSubPr>
                        <m:ctrlPr>
                          <a:rPr lang="en-US" altLang="zh-CN" sz="3200" b="0" i="1">
                            <a:latin typeface="Cambria Math" panose="02040503050406030204" pitchFamily="18" charset="0"/>
                          </a:rPr>
                        </m:ctrlPr>
                      </m:sSubPr>
                      <m:e>
                        <m:r>
                          <a:rPr lang="zh-CN" altLang="en-US" sz="3200" i="1">
                            <a:latin typeface="Cambria Math" panose="02040503050406030204" pitchFamily="18" charset="0"/>
                          </a:rPr>
                          <m:t>𝜆</m:t>
                        </m:r>
                      </m:e>
                      <m:sub>
                        <m:r>
                          <a:rPr lang="en-US" altLang="zh-CN" sz="3200" b="0" i="1" smtClean="0">
                            <a:latin typeface="Cambria Math" panose="02040503050406030204" pitchFamily="18" charset="0"/>
                          </a:rPr>
                          <m:t>2</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b="0" i="1" smtClean="0">
                            <a:latin typeface="Cambria Math" panose="02040503050406030204" pitchFamily="18" charset="0"/>
                          </a:rPr>
                          <m:t>𝑝𝑖𝑥𝑒𝑙</m:t>
                        </m:r>
                      </m:sub>
                    </m:sSub>
                    <m:r>
                      <a:rPr lang="en-US" altLang="zh-CN" sz="3200" i="1">
                        <a:latin typeface="Cambria Math" panose="02040503050406030204" pitchFamily="18" charset="0"/>
                      </a:rPr>
                      <m:t>+</m:t>
                    </m:r>
                  </m:oMath>
                </a14:m>
                <a:r>
                  <a:rPr lang="en-US" altLang="zh-CN" sz="3200" dirty="0"/>
                  <a:t> </a:t>
                </a:r>
                <a14:m>
                  <m:oMath xmlns:m="http://schemas.openxmlformats.org/officeDocument/2006/math">
                    <m:sSub>
                      <m:sSubPr>
                        <m:ctrlPr>
                          <a:rPr lang="en-US" altLang="zh-CN" sz="3200" i="1" smtClean="0">
                            <a:latin typeface="Cambria Math" panose="02040503050406030204" pitchFamily="18" charset="0"/>
                          </a:rPr>
                        </m:ctrlPr>
                      </m:sSubPr>
                      <m:e>
                        <m:r>
                          <a:rPr lang="zh-CN" altLang="en-US" sz="3200" i="1" smtClean="0">
                            <a:latin typeface="Cambria Math" panose="02040503050406030204" pitchFamily="18" charset="0"/>
                          </a:rPr>
                          <m:t>𝜆</m:t>
                        </m:r>
                      </m:e>
                      <m:sub>
                        <m:r>
                          <a:rPr lang="en-US" altLang="zh-CN" sz="3200" b="0" i="1" smtClean="0">
                            <a:latin typeface="Cambria Math" panose="02040503050406030204" pitchFamily="18" charset="0"/>
                          </a:rPr>
                          <m:t>3</m:t>
                        </m:r>
                      </m:sub>
                    </m:sSub>
                    <m:sSub>
                      <m:sSubPr>
                        <m:ctrlPr>
                          <a:rPr lang="en-US" altLang="zh-CN" sz="3200" b="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b="0" i="1" smtClean="0">
                            <a:latin typeface="Cambria Math" panose="02040503050406030204" pitchFamily="18" charset="0"/>
                          </a:rPr>
                          <m:t>𝑙𝑎𝑡𝑒𝑛𝑡</m:t>
                        </m:r>
                      </m:sub>
                    </m:sSub>
                  </m:oMath>
                </a14:m>
                <a:endParaRPr lang="zh-CN" altLang="en-US" sz="3200" dirty="0"/>
              </a:p>
            </p:txBody>
          </p:sp>
        </mc:Choice>
        <mc:Fallback xmlns="">
          <p:sp>
            <p:nvSpPr>
              <p:cNvPr id="6" name="文本框 5">
                <a:extLst>
                  <a:ext uri="{FF2B5EF4-FFF2-40B4-BE49-F238E27FC236}">
                    <a16:creationId xmlns:a16="http://schemas.microsoft.com/office/drawing/2014/main" id="{6AC9BB3F-D5A1-4AFD-E299-66AC1D5629F0}"/>
                  </a:ext>
                </a:extLst>
              </p:cNvPr>
              <p:cNvSpPr txBox="1">
                <a:spLocks noRot="1" noChangeAspect="1" noMove="1" noResize="1" noEditPoints="1" noAdjustHandles="1" noChangeArrowheads="1" noChangeShapeType="1" noTextEdit="1"/>
              </p:cNvSpPr>
              <p:nvPr/>
            </p:nvSpPr>
            <p:spPr>
              <a:xfrm>
                <a:off x="2991271" y="1935029"/>
                <a:ext cx="6209457" cy="53040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
                <a:extLst>
                  <a:ext uri="{FF2B5EF4-FFF2-40B4-BE49-F238E27FC236}">
                    <a16:creationId xmlns:a16="http://schemas.microsoft.com/office/drawing/2014/main" id="{CBB71BEC-83A2-CB76-02EB-1CBC378A75C6}"/>
                  </a:ext>
                </a:extLst>
              </p:cNvPr>
              <p:cNvSpPr>
                <a:spLocks noChangeArrowheads="1"/>
              </p:cNvSpPr>
              <p:nvPr/>
            </p:nvSpPr>
            <p:spPr bwMode="auto">
              <a:xfrm>
                <a:off x="2884714" y="2624935"/>
                <a:ext cx="6259973" cy="150220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zh-CN" altLang="en-US" sz="1800" b="0" u="none" strike="noStrike" cap="none" normalizeH="0" baseline="0" dirty="0">
                    <a:ln>
                      <a:noFill/>
                    </a:ln>
                    <a:solidFill>
                      <a:schemeClr val="tx1"/>
                    </a:solidFill>
                    <a:effectLst/>
                    <a:latin typeface="Cambria Math" panose="02040503050406030204" pitchFamily="18" charset="0"/>
                  </a:rPr>
                  <a:t>可以将这个损失函数理解为</a:t>
                </a:r>
                <a:r>
                  <a:rPr kumimoji="0" lang="en-US" altLang="zh-CN" sz="1800" b="1" u="none" strike="noStrike" cap="none" normalizeH="0" baseline="0" dirty="0">
                    <a:ln>
                      <a:noFill/>
                    </a:ln>
                    <a:solidFill>
                      <a:schemeClr val="tx1"/>
                    </a:solidFill>
                    <a:effectLst/>
                    <a:latin typeface="Cambria Math" panose="02040503050406030204" pitchFamily="18" charset="0"/>
                  </a:rPr>
                  <a:t>1</a:t>
                </a:r>
                <a:r>
                  <a:rPr kumimoji="0" lang="zh-CN" altLang="en-US" sz="1800" b="1" u="none" strike="noStrike" cap="none" normalizeH="0" baseline="0" dirty="0">
                    <a:ln>
                      <a:noFill/>
                    </a:ln>
                    <a:solidFill>
                      <a:schemeClr val="tx1"/>
                    </a:solidFill>
                    <a:effectLst/>
                    <a:latin typeface="Cambria Math" panose="02040503050406030204" pitchFamily="18" charset="0"/>
                  </a:rPr>
                  <a:t>主力</a:t>
                </a:r>
                <a:r>
                  <a:rPr kumimoji="0" lang="en-US" altLang="zh-CN" sz="1800" b="1" u="none" strike="noStrike" cap="none" normalizeH="0" baseline="0" dirty="0">
                    <a:ln>
                      <a:noFill/>
                    </a:ln>
                    <a:solidFill>
                      <a:schemeClr val="tx1"/>
                    </a:solidFill>
                    <a:effectLst/>
                    <a:latin typeface="Cambria Math" panose="02040503050406030204" pitchFamily="18" charset="0"/>
                  </a:rPr>
                  <a:t>+2</a:t>
                </a:r>
                <a:r>
                  <a:rPr kumimoji="0" lang="zh-CN" altLang="en-US" sz="1800" b="1" u="none" strike="noStrike" cap="none" normalizeH="0" baseline="0" dirty="0">
                    <a:ln>
                      <a:noFill/>
                    </a:ln>
                    <a:solidFill>
                      <a:schemeClr val="tx1"/>
                    </a:solidFill>
                    <a:effectLst/>
                    <a:latin typeface="Cambria Math" panose="02040503050406030204" pitchFamily="18" charset="0"/>
                  </a:rPr>
                  <a:t>辅助</a:t>
                </a:r>
                <a:endParaRPr kumimoji="0" lang="en-US" altLang="zh-CN" sz="1800" b="1" u="none" strike="noStrike" cap="none" normalizeH="0" baseline="0" dirty="0">
                  <a:ln>
                    <a:noFill/>
                  </a:ln>
                  <a:solidFill>
                    <a:schemeClr val="tx1"/>
                  </a:solidFill>
                  <a:effectLst/>
                  <a:latin typeface="Cambria Math"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tabLst/>
                </a:pPr>
                <a14:m>
                  <m:oMath xmlns:m="http://schemas.openxmlformats.org/officeDocument/2006/math">
                    <m:sSub>
                      <m:sSubPr>
                        <m:ctrlPr>
                          <a:rPr kumimoji="0" lang="en-US" altLang="zh-CN" sz="1800" b="1" i="1" u="none" strike="noStrike" cap="none" normalizeH="0" baseline="0" smtClean="0">
                            <a:ln>
                              <a:noFill/>
                            </a:ln>
                            <a:solidFill>
                              <a:schemeClr val="tx1"/>
                            </a:solidFill>
                            <a:effectLst/>
                            <a:latin typeface="Cambria Math" panose="02040503050406030204" pitchFamily="18" charset="0"/>
                          </a:rPr>
                        </m:ctrlPr>
                      </m:sSubPr>
                      <m:e>
                        <m:r>
                          <a:rPr kumimoji="0" lang="en-US" altLang="zh-CN" sz="1800" b="1" i="1" u="none" strike="noStrike" cap="none" normalizeH="0" baseline="0" smtClean="0">
                            <a:ln>
                              <a:noFill/>
                            </a:ln>
                            <a:solidFill>
                              <a:schemeClr val="tx1"/>
                            </a:solidFill>
                            <a:effectLst/>
                            <a:latin typeface="Cambria Math" panose="02040503050406030204" pitchFamily="18" charset="0"/>
                          </a:rPr>
                          <m:t>𝑳</m:t>
                        </m:r>
                      </m:e>
                      <m:sub>
                        <m:r>
                          <a:rPr kumimoji="0" lang="en-US" altLang="zh-CN" sz="1800" b="1" i="1" u="none" strike="noStrike" cap="none" normalizeH="0" baseline="0" smtClean="0">
                            <a:ln>
                              <a:noFill/>
                            </a:ln>
                            <a:solidFill>
                              <a:schemeClr val="tx1"/>
                            </a:solidFill>
                            <a:effectLst/>
                            <a:latin typeface="Cambria Math" panose="02040503050406030204" pitchFamily="18" charset="0"/>
                          </a:rPr>
                          <m:t>𝒅𝒅𝒊𝒎</m:t>
                        </m:r>
                      </m:sub>
                    </m:sSub>
                  </m:oMath>
                </a14:m>
                <a:r>
                  <a:rPr kumimoji="0" lang="zh-CN" altLang="en-US" sz="1800" u="none" strike="noStrike" cap="none" normalizeH="0" baseline="0" dirty="0">
                    <a:ln>
                      <a:noFill/>
                    </a:ln>
                    <a:solidFill>
                      <a:schemeClr val="tx1"/>
                    </a:solidFill>
                    <a:effectLst/>
                    <a:latin typeface="Cambria Math" panose="02040503050406030204" pitchFamily="18" charset="0"/>
                  </a:rPr>
                  <a:t>主要负责对“去噪器</a:t>
                </a:r>
                <a14:m>
                  <m:oMath xmlns:m="http://schemas.openxmlformats.org/officeDocument/2006/math">
                    <m:sSub>
                      <m:sSubPr>
                        <m:ctrlPr>
                          <a:rPr kumimoji="0" lang="en-US" altLang="zh-CN" sz="1800" i="1" u="none" strike="noStrike" cap="none" normalizeH="0" baseline="0" smtClean="0">
                            <a:ln>
                              <a:noFill/>
                            </a:ln>
                            <a:solidFill>
                              <a:schemeClr val="tx1"/>
                            </a:solidFill>
                            <a:effectLst/>
                            <a:latin typeface="Cambria Math" panose="02040503050406030204" pitchFamily="18" charset="0"/>
                          </a:rPr>
                        </m:ctrlPr>
                      </m:sSubPr>
                      <m:e>
                        <m:r>
                          <a:rPr kumimoji="0" lang="zh-CN" altLang="en-US" sz="1800" i="1" u="none" strike="noStrike" cap="none" normalizeH="0" baseline="0" smtClean="0">
                            <a:ln>
                              <a:noFill/>
                            </a:ln>
                            <a:solidFill>
                              <a:schemeClr val="tx1"/>
                            </a:solidFill>
                            <a:effectLst/>
                            <a:latin typeface="Cambria Math" panose="02040503050406030204" pitchFamily="18" charset="0"/>
                          </a:rPr>
                          <m:t>𝜇</m:t>
                        </m:r>
                      </m:e>
                      <m:sub>
                        <m:r>
                          <a:rPr kumimoji="0" lang="zh-CN" altLang="en-US" sz="1800" i="1" u="none" strike="noStrike" cap="none" normalizeH="0" baseline="0" smtClean="0">
                            <a:ln>
                              <a:noFill/>
                            </a:ln>
                            <a:solidFill>
                              <a:schemeClr val="tx1"/>
                            </a:solidFill>
                            <a:effectLst/>
                            <a:latin typeface="Cambria Math" panose="02040503050406030204" pitchFamily="18" charset="0"/>
                          </a:rPr>
                          <m:t>𝜃</m:t>
                        </m:r>
                      </m:sub>
                    </m:sSub>
                  </m:oMath>
                </a14:m>
                <a:r>
                  <a:rPr kumimoji="0" lang="zh-CN" altLang="en-US" sz="1800" u="none" strike="noStrike" cap="none" normalizeH="0" baseline="0" dirty="0">
                    <a:ln>
                      <a:noFill/>
                    </a:ln>
                    <a:solidFill>
                      <a:schemeClr val="tx1"/>
                    </a:solidFill>
                    <a:effectLst/>
                    <a:latin typeface="Cambria Math" panose="02040503050406030204" pitchFamily="18" charset="0"/>
                  </a:rPr>
                  <a:t>”进行优化</a:t>
                </a:r>
                <a:endParaRPr kumimoji="0" lang="en-US" altLang="zh-CN" sz="1800" u="none" strike="noStrike" cap="none" normalizeH="0" baseline="0" dirty="0">
                  <a:ln>
                    <a:noFill/>
                  </a:ln>
                  <a:solidFill>
                    <a:schemeClr val="tx1"/>
                  </a:solidFill>
                  <a:effectLst/>
                  <a:latin typeface="Cambria Math"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tabLst/>
                </a:pP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a:latin typeface="Cambria Math" panose="02040503050406030204" pitchFamily="18" charset="0"/>
                          </a:rPr>
                          <m:t>𝑳</m:t>
                        </m:r>
                      </m:e>
                      <m:sub>
                        <m:r>
                          <a:rPr lang="en-US" altLang="zh-CN" sz="1800" b="1" i="1" smtClean="0">
                            <a:latin typeface="Cambria Math" panose="02040503050406030204" pitchFamily="18" charset="0"/>
                          </a:rPr>
                          <m:t>𝒑𝒊𝒙𝒆𝒍</m:t>
                        </m:r>
                      </m:sub>
                    </m:sSub>
                  </m:oMath>
                </a14:m>
                <a:r>
                  <a:rPr kumimoji="0" lang="zh-CN" altLang="en-US" sz="1800" u="none" strike="noStrike" cap="none" normalizeH="0" baseline="0" dirty="0">
                    <a:ln>
                      <a:noFill/>
                    </a:ln>
                    <a:solidFill>
                      <a:schemeClr val="tx1"/>
                    </a:solidFill>
                    <a:effectLst/>
                    <a:latin typeface="Cambria Math" panose="02040503050406030204" pitchFamily="18" charset="0"/>
                  </a:rPr>
                  <a:t>指导细致化的优化，增加预测的精度</a:t>
                </a:r>
                <a:endParaRPr kumimoji="0" lang="en-US" altLang="zh-CN" sz="1800" u="none" strike="noStrike" cap="none" normalizeH="0" baseline="0" dirty="0">
                  <a:ln>
                    <a:noFill/>
                  </a:ln>
                  <a:solidFill>
                    <a:schemeClr val="tx1"/>
                  </a:solidFill>
                  <a:effectLst/>
                  <a:latin typeface="Cambria Math" panose="02040503050406030204" pitchFamily="18" charset="0"/>
                </a:endParaRPr>
              </a:p>
              <a:p>
                <a:pPr marL="0" marR="0" lvl="0" indent="0" algn="ctr" defTabSz="914400" rtl="0" eaLnBrk="0" fontAlgn="base" latinLnBrk="0" hangingPunct="0">
                  <a:lnSpc>
                    <a:spcPct val="100000"/>
                  </a:lnSpc>
                  <a:spcBef>
                    <a:spcPct val="0"/>
                  </a:spcBef>
                  <a:spcAft>
                    <a:spcPct val="0"/>
                  </a:spcAft>
                  <a:buClrTx/>
                  <a:buSzTx/>
                  <a:tabLst/>
                </a:pPr>
                <a14:m>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a:latin typeface="Cambria Math" panose="02040503050406030204" pitchFamily="18" charset="0"/>
                          </a:rPr>
                          <m:t>𝑳</m:t>
                        </m:r>
                      </m:e>
                      <m:sub>
                        <m:r>
                          <a:rPr lang="en-US" altLang="zh-CN" sz="1800" b="1" i="1" smtClean="0">
                            <a:latin typeface="Cambria Math" panose="02040503050406030204" pitchFamily="18" charset="0"/>
                          </a:rPr>
                          <m:t>𝒍𝒂𝒕𝒆𝒏𝒕</m:t>
                        </m:r>
                      </m:sub>
                    </m:sSub>
                    <m:r>
                      <a:rPr lang="zh-CN" altLang="en-US" i="1">
                        <a:latin typeface="Cambria Math" panose="02040503050406030204" pitchFamily="18" charset="0"/>
                      </a:rPr>
                      <m:t>让</m:t>
                    </m:r>
                  </m:oMath>
                </a14:m>
                <a:r>
                  <a:rPr lang="zh-CN" altLang="en-US" dirty="0">
                    <a:latin typeface="Cambria Math" panose="02040503050406030204" pitchFamily="18" charset="0"/>
                  </a:rPr>
                  <a:t>预测的图像更加接近真实的</a:t>
                </a:r>
                <a:r>
                  <a:rPr lang="en-US" altLang="zh-CN" dirty="0">
                    <a:latin typeface="Cambria Math" panose="02040503050406030204" pitchFamily="18" charset="0"/>
                  </a:rPr>
                  <a:t>GT</a:t>
                </a:r>
              </a:p>
              <a:p>
                <a:pPr marL="0" marR="0" lvl="0" indent="0" algn="ctr" defTabSz="914400" rtl="0" eaLnBrk="0" fontAlgn="base" latinLnBrk="0" hangingPunct="0">
                  <a:lnSpc>
                    <a:spcPct val="100000"/>
                  </a:lnSpc>
                  <a:spcBef>
                    <a:spcPct val="0"/>
                  </a:spcBef>
                  <a:spcAft>
                    <a:spcPct val="0"/>
                  </a:spcAft>
                  <a:buClrTx/>
                  <a:buSzTx/>
                  <a:tabLst/>
                </a:pPr>
                <a:r>
                  <a:rPr kumimoji="0" lang="zh-CN" altLang="en-US" sz="1800" u="none" strike="noStrike" cap="none" normalizeH="0" baseline="0" dirty="0">
                    <a:ln>
                      <a:noFill/>
                    </a:ln>
                    <a:solidFill>
                      <a:schemeClr val="tx1"/>
                    </a:solidFill>
                    <a:effectLst/>
                    <a:latin typeface="Cambria Math" panose="02040503050406030204" pitchFamily="18" charset="0"/>
                  </a:rPr>
                  <a:t>从而使得可以根据需求不同调整相应的参数</a:t>
                </a:r>
                <a14:m>
                  <m:oMath xmlns:m="http://schemas.openxmlformats.org/officeDocument/2006/math">
                    <m:r>
                      <a:rPr kumimoji="0" lang="zh-CN" altLang="en-US" sz="1800" i="1" u="none" strike="noStrike" cap="none" normalizeH="0" baseline="0" smtClean="0">
                        <a:ln>
                          <a:noFill/>
                        </a:ln>
                        <a:solidFill>
                          <a:schemeClr val="tx1"/>
                        </a:solidFill>
                        <a:effectLst/>
                        <a:latin typeface="Cambria Math" panose="02040503050406030204" pitchFamily="18" charset="0"/>
                      </a:rPr>
                      <m:t>𝜆</m:t>
                    </m:r>
                  </m:oMath>
                </a14:m>
                <a:endParaRPr kumimoji="0" lang="en-US" altLang="zh-CN" sz="1800" u="none" strike="noStrike" cap="none" normalizeH="0" baseline="0" dirty="0">
                  <a:ln>
                    <a:noFill/>
                  </a:ln>
                  <a:solidFill>
                    <a:schemeClr val="tx1"/>
                  </a:solidFill>
                  <a:effectLst/>
                  <a:latin typeface="Cambria Math" panose="02040503050406030204" pitchFamily="18" charset="0"/>
                </a:endParaRPr>
              </a:p>
            </p:txBody>
          </p:sp>
        </mc:Choice>
        <mc:Fallback xmlns="">
          <p:sp>
            <p:nvSpPr>
              <p:cNvPr id="7" name="Rectangle 1">
                <a:extLst>
                  <a:ext uri="{FF2B5EF4-FFF2-40B4-BE49-F238E27FC236}">
                    <a16:creationId xmlns:a16="http://schemas.microsoft.com/office/drawing/2014/main" id="{CBB71BEC-83A2-CB76-02EB-1CBC378A75C6}"/>
                  </a:ext>
                </a:extLst>
              </p:cNvPr>
              <p:cNvSpPr>
                <a:spLocks noRot="1" noChangeAspect="1" noMove="1" noResize="1" noEditPoints="1" noAdjustHandles="1" noChangeArrowheads="1" noChangeShapeType="1" noTextEdit="1"/>
              </p:cNvSpPr>
              <p:nvPr/>
            </p:nvSpPr>
            <p:spPr bwMode="auto">
              <a:xfrm>
                <a:off x="2884714" y="2624935"/>
                <a:ext cx="6259973" cy="1502206"/>
              </a:xfrm>
              <a:prstGeom prst="rect">
                <a:avLst/>
              </a:prstGeom>
              <a:blipFill>
                <a:blip r:embed="rId3"/>
                <a:stretch>
                  <a:fillRect t="-2846" b="-609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43AFD103-99CB-7D0A-CB92-3B5355B1B102}"/>
                  </a:ext>
                </a:extLst>
              </p:cNvPr>
              <p:cNvSpPr>
                <a:spLocks noChangeArrowheads="1"/>
              </p:cNvSpPr>
              <p:nvPr/>
            </p:nvSpPr>
            <p:spPr bwMode="auto">
              <a:xfrm>
                <a:off x="2884714" y="4286645"/>
                <a:ext cx="6259973"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损失函数</a:t>
                </a:r>
                <a14:m>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𝐿</m:t>
                    </m:r>
                  </m:oMath>
                </a14:m>
                <a:r>
                  <a:rPr kumimoji="0" lang="zh-CN" altLang="zh-CN" sz="1800" b="0" i="0" u="none" strike="noStrike" cap="none" normalizeH="0" baseline="0" dirty="0">
                    <a:ln>
                      <a:noFill/>
                    </a:ln>
                    <a:solidFill>
                      <a:schemeClr val="tx1"/>
                    </a:solidFill>
                    <a:effectLst/>
                    <a:latin typeface="Arial" panose="020B0604020202020204" pitchFamily="34" charset="0"/>
                  </a:rPr>
                  <a:t>就是模型训练的“指南针”，它决定了模型的学习方向、更新方式和训练重点</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模型通过最小化</a:t>
                </a:r>
                <a14:m>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rPr>
                      <m:t>𝐿</m:t>
                    </m:r>
                  </m:oMath>
                </a14:m>
                <a:r>
                  <a:rPr kumimoji="0" lang="zh-CN" altLang="zh-CN" sz="1800" b="0" i="0" u="none" strike="noStrike" cap="none" normalizeH="0" baseline="0" dirty="0">
                    <a:ln>
                      <a:noFill/>
                    </a:ln>
                    <a:solidFill>
                      <a:schemeClr val="tx1"/>
                    </a:solidFill>
                    <a:effectLst/>
                    <a:latin typeface="Arial" panose="020B0604020202020204" pitchFamily="34" charset="0"/>
                  </a:rPr>
                  <a:t>，学习如何将输入图像（或条件）生成尽量</a:t>
                </a:r>
                <a:r>
                  <a:rPr lang="zh-CN" altLang="en-US" dirty="0">
                    <a:latin typeface="Arial" panose="020B0604020202020204" pitchFamily="34" charset="0"/>
                  </a:rPr>
                  <a:t>准</a:t>
                </a:r>
                <a:r>
                  <a:rPr kumimoji="0" lang="zh-CN" altLang="zh-CN" sz="1800" b="0" i="0" u="none" strike="noStrike" cap="none" normalizeH="0" baseline="0" dirty="0">
                    <a:ln>
                      <a:noFill/>
                    </a:ln>
                    <a:solidFill>
                      <a:schemeClr val="tx1"/>
                    </a:solidFill>
                    <a:effectLst/>
                    <a:latin typeface="Arial" panose="020B0604020202020204" pitchFamily="34" charset="0"/>
                  </a:rPr>
                  <a:t>确的深度图，同时保持潜空间结构合理、符合实际</a:t>
                </a:r>
              </a:p>
            </p:txBody>
          </p:sp>
        </mc:Choice>
        <mc:Fallback xmlns="">
          <p:sp>
            <p:nvSpPr>
              <p:cNvPr id="8" name="Rectangle 1">
                <a:extLst>
                  <a:ext uri="{FF2B5EF4-FFF2-40B4-BE49-F238E27FC236}">
                    <a16:creationId xmlns:a16="http://schemas.microsoft.com/office/drawing/2014/main" id="{43AFD103-99CB-7D0A-CB92-3B5355B1B102}"/>
                  </a:ext>
                </a:extLst>
              </p:cNvPr>
              <p:cNvSpPr>
                <a:spLocks noRot="1" noChangeAspect="1" noMove="1" noResize="1" noEditPoints="1" noAdjustHandles="1" noChangeArrowheads="1" noChangeShapeType="1" noTextEdit="1"/>
              </p:cNvSpPr>
              <p:nvPr/>
            </p:nvSpPr>
            <p:spPr bwMode="auto">
              <a:xfrm>
                <a:off x="2884714" y="4286645"/>
                <a:ext cx="6259973" cy="1200329"/>
              </a:xfrm>
              <a:prstGeom prst="rect">
                <a:avLst/>
              </a:prstGeom>
              <a:blipFill>
                <a:blip r:embed="rId4"/>
                <a:stretch>
                  <a:fillRect l="-779" t="-2030" r="-876" b="-76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07778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2406E3-FAC8-4559-ECE0-17E427CF4A1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42DC228-C7DA-2BFD-D595-0A6FE07A1ED6}"/>
              </a:ext>
            </a:extLst>
          </p:cNvPr>
          <p:cNvSpPr>
            <a:spLocks noGrp="1"/>
          </p:cNvSpPr>
          <p:nvPr>
            <p:ph type="title"/>
          </p:nvPr>
        </p:nvSpPr>
        <p:spPr/>
        <p:txBody>
          <a:bodyPr/>
          <a:lstStyle/>
          <a:p>
            <a:r>
              <a:rPr lang="en-US" altLang="zh-CN" dirty="0">
                <a:solidFill>
                  <a:srgbClr val="7030A0"/>
                </a:solidFill>
                <a:effectLst>
                  <a:outerShdw blurRad="38100" dist="38100" dir="2700000" algn="tl">
                    <a:srgbClr val="000000">
                      <a:alpha val="43137"/>
                    </a:srgbClr>
                  </a:outerShdw>
                </a:effectLst>
              </a:rPr>
              <a:t>Diffusion in Latent Space</a:t>
            </a:r>
            <a:endParaRPr lang="zh-CN" altLang="en-US" dirty="0">
              <a:solidFill>
                <a:srgbClr val="7030A0"/>
              </a:solidFill>
              <a:effectLst>
                <a:outerShdw blurRad="38100" dist="38100" dir="2700000" algn="tl">
                  <a:srgbClr val="000000">
                    <a:alpha val="43137"/>
                  </a:srgbClr>
                </a:outerShdw>
              </a:effectLst>
            </a:endParaRPr>
          </a:p>
        </p:txBody>
      </p:sp>
      <p:sp>
        <p:nvSpPr>
          <p:cNvPr id="3" name="日期占位符 2">
            <a:extLst>
              <a:ext uri="{FF2B5EF4-FFF2-40B4-BE49-F238E27FC236}">
                <a16:creationId xmlns:a16="http://schemas.microsoft.com/office/drawing/2014/main" id="{A64BAB98-726B-6512-33B0-214F846DE468}"/>
              </a:ext>
            </a:extLst>
          </p:cNvPr>
          <p:cNvSpPr>
            <a:spLocks noGrp="1"/>
          </p:cNvSpPr>
          <p:nvPr>
            <p:ph type="dt" sz="half" idx="10"/>
          </p:nvPr>
        </p:nvSpPr>
        <p:spPr/>
        <p:txBody>
          <a:bodyPr/>
          <a:lstStyle/>
          <a:p>
            <a:r>
              <a:rPr lang="en-US" altLang="zh-CN" dirty="0"/>
              <a:t>Diffusion Denoising Approach for Depth Estimation</a:t>
            </a:r>
            <a:endParaRPr lang="zh-CN" altLang="en-US" dirty="0"/>
          </a:p>
        </p:txBody>
      </p:sp>
      <p:sp>
        <p:nvSpPr>
          <p:cNvPr id="4" name="页脚占位符 3">
            <a:extLst>
              <a:ext uri="{FF2B5EF4-FFF2-40B4-BE49-F238E27FC236}">
                <a16:creationId xmlns:a16="http://schemas.microsoft.com/office/drawing/2014/main" id="{32CFA44A-5C36-9F6E-0BD4-C1841348F122}"/>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889EC0A3-BF19-1ED9-996B-5AE02B7E1FEA}"/>
              </a:ext>
            </a:extLst>
          </p:cNvPr>
          <p:cNvSpPr>
            <a:spLocks noGrp="1"/>
          </p:cNvSpPr>
          <p:nvPr>
            <p:ph type="sldNum" sz="quarter" idx="12"/>
          </p:nvPr>
        </p:nvSpPr>
        <p:spPr/>
        <p:txBody>
          <a:bodyPr/>
          <a:lstStyle/>
          <a:p>
            <a:fld id="{FBA2AAD9-678A-444D-9C91-F71F6204EDF4}" type="slidenum">
              <a:rPr lang="zh-CN" altLang="en-US" smtClean="0"/>
              <a:t>37</a:t>
            </a:fld>
            <a:endParaRPr lang="zh-CN" altLang="en-US"/>
          </a:p>
        </p:txBody>
      </p:sp>
      <p:pic>
        <p:nvPicPr>
          <p:cNvPr id="6" name="图片 5">
            <a:extLst>
              <a:ext uri="{FF2B5EF4-FFF2-40B4-BE49-F238E27FC236}">
                <a16:creationId xmlns:a16="http://schemas.microsoft.com/office/drawing/2014/main" id="{A652A096-AEE4-591F-CFDC-47E0C52B2685}"/>
              </a:ext>
            </a:extLst>
          </p:cNvPr>
          <p:cNvPicPr>
            <a:picLocks noChangeAspect="1"/>
          </p:cNvPicPr>
          <p:nvPr/>
        </p:nvPicPr>
        <p:blipFill>
          <a:blip r:embed="rId2"/>
          <a:srcRect l="37798" r="2451"/>
          <a:stretch/>
        </p:blipFill>
        <p:spPr>
          <a:xfrm>
            <a:off x="0" y="2276754"/>
            <a:ext cx="6096000" cy="2564114"/>
          </a:xfrm>
          <a:prstGeom prst="rect">
            <a:avLst/>
          </a:prstGeom>
        </p:spPr>
      </p:pic>
      <p:sp>
        <p:nvSpPr>
          <p:cNvPr id="9" name="文本框 8">
            <a:extLst>
              <a:ext uri="{FF2B5EF4-FFF2-40B4-BE49-F238E27FC236}">
                <a16:creationId xmlns:a16="http://schemas.microsoft.com/office/drawing/2014/main" id="{970EE96B-6947-50C4-8325-24311B5CE53A}"/>
              </a:ext>
            </a:extLst>
          </p:cNvPr>
          <p:cNvSpPr txBox="1"/>
          <p:nvPr/>
        </p:nvSpPr>
        <p:spPr>
          <a:xfrm>
            <a:off x="703943" y="6103257"/>
            <a:ext cx="10072914" cy="276999"/>
          </a:xfrm>
          <a:prstGeom prst="rect">
            <a:avLst/>
          </a:prstGeom>
          <a:noFill/>
        </p:spPr>
        <p:txBody>
          <a:bodyPr wrap="square" rtlCol="0">
            <a:spAutoFit/>
          </a:bodyPr>
          <a:lstStyle/>
          <a:p>
            <a:r>
              <a:rPr lang="en-US" altLang="zh-CN" sz="1200" dirty="0">
                <a:solidFill>
                  <a:schemeClr val="tx1">
                    <a:tint val="75000"/>
                  </a:schemeClr>
                </a:solidFill>
              </a:rPr>
              <a:t>[1] Robin Rombach High-resolution image synthesis with latent diffusion models. (CVPR 2022)</a:t>
            </a:r>
            <a:endParaRPr lang="zh-CN" altLang="en-US" sz="1200" dirty="0">
              <a:solidFill>
                <a:schemeClr val="tx1">
                  <a:tint val="75000"/>
                </a:schemeClr>
              </a:solidFill>
            </a:endParaRPr>
          </a:p>
        </p:txBody>
      </p:sp>
      <p:sp>
        <p:nvSpPr>
          <p:cNvPr id="11" name="文本框 10">
            <a:extLst>
              <a:ext uri="{FF2B5EF4-FFF2-40B4-BE49-F238E27FC236}">
                <a16:creationId xmlns:a16="http://schemas.microsoft.com/office/drawing/2014/main" id="{32D3B7F1-97CC-1A7B-C06A-7C1B19A3C17A}"/>
              </a:ext>
            </a:extLst>
          </p:cNvPr>
          <p:cNvSpPr txBox="1"/>
          <p:nvPr/>
        </p:nvSpPr>
        <p:spPr>
          <a:xfrm>
            <a:off x="6451600" y="1465896"/>
            <a:ext cx="5167086" cy="369332"/>
          </a:xfrm>
          <a:prstGeom prst="rect">
            <a:avLst/>
          </a:prstGeom>
          <a:noFill/>
        </p:spPr>
        <p:txBody>
          <a:bodyPr wrap="square" rtlCol="0">
            <a:spAutoFit/>
          </a:bodyPr>
          <a:lstStyle/>
          <a:p>
            <a:pPr algn="just">
              <a:buNone/>
            </a:pPr>
            <a:r>
              <a:rPr lang="en-US" altLang="zh-CN" dirty="0"/>
              <a:t>LDM </a:t>
            </a:r>
            <a:r>
              <a:rPr lang="zh-CN" altLang="en-US" dirty="0"/>
              <a:t>将图像生成过程分为两步：</a:t>
            </a:r>
          </a:p>
        </p:txBody>
      </p:sp>
      <p:sp>
        <p:nvSpPr>
          <p:cNvPr id="12" name="文本框 11">
            <a:extLst>
              <a:ext uri="{FF2B5EF4-FFF2-40B4-BE49-F238E27FC236}">
                <a16:creationId xmlns:a16="http://schemas.microsoft.com/office/drawing/2014/main" id="{3FDE66D0-C9AD-9B5F-C513-0CB1450DA06B}"/>
              </a:ext>
            </a:extLst>
          </p:cNvPr>
          <p:cNvSpPr txBox="1"/>
          <p:nvPr/>
        </p:nvSpPr>
        <p:spPr>
          <a:xfrm>
            <a:off x="6451600" y="1864618"/>
            <a:ext cx="5167086" cy="2308324"/>
          </a:xfrm>
          <a:prstGeom prst="rect">
            <a:avLst/>
          </a:prstGeom>
          <a:noFill/>
        </p:spPr>
        <p:txBody>
          <a:bodyPr wrap="square" rtlCol="0">
            <a:spAutoFit/>
          </a:bodyPr>
          <a:lstStyle/>
          <a:p>
            <a:pPr algn="just">
              <a:buFont typeface="+mj-lt"/>
              <a:buAutoNum type="arabicPeriod"/>
            </a:pPr>
            <a:r>
              <a:rPr lang="zh-CN" altLang="en-US" b="1" dirty="0"/>
              <a:t>感知压缩</a:t>
            </a:r>
            <a:r>
              <a:rPr lang="en-US" altLang="zh-CN" b="1" dirty="0"/>
              <a:t>(Perceptual Compression)</a:t>
            </a:r>
            <a:r>
              <a:rPr lang="zh-CN" altLang="en-US" b="1" dirty="0"/>
              <a:t>：</a:t>
            </a:r>
            <a:r>
              <a:rPr lang="zh-CN" altLang="en-US" dirty="0"/>
              <a:t>使用一个 </a:t>
            </a:r>
            <a:r>
              <a:rPr lang="en-US" altLang="zh-CN" b="1" dirty="0"/>
              <a:t>Autoencoder(</a:t>
            </a:r>
            <a:r>
              <a:rPr lang="zh-CN" altLang="en-US" b="1" dirty="0"/>
              <a:t>编码器</a:t>
            </a:r>
            <a:r>
              <a:rPr lang="en-US" altLang="zh-CN" b="1" dirty="0"/>
              <a:t>+</a:t>
            </a:r>
            <a:r>
              <a:rPr lang="zh-CN" altLang="en-US" b="1" dirty="0"/>
              <a:t>解码器</a:t>
            </a:r>
            <a:r>
              <a:rPr lang="en-US" altLang="zh-CN" b="1" dirty="0"/>
              <a:t>)</a:t>
            </a:r>
            <a:r>
              <a:rPr lang="zh-CN" altLang="en-US" dirty="0"/>
              <a:t>，将高维像素图像压缩到一个低维的</a:t>
            </a:r>
            <a:r>
              <a:rPr lang="zh-CN" altLang="en-US" b="1" dirty="0"/>
              <a:t>潜空间</a:t>
            </a:r>
            <a:r>
              <a:rPr lang="en-US" altLang="zh-CN" b="1" dirty="0"/>
              <a:t>(Latent Space)</a:t>
            </a:r>
            <a:r>
              <a:rPr lang="en-US" altLang="zh-CN" dirty="0"/>
              <a:t>. </a:t>
            </a:r>
            <a:r>
              <a:rPr lang="zh-CN" altLang="en-US" dirty="0"/>
              <a:t>这个潜空间保持图像的</a:t>
            </a:r>
            <a:r>
              <a:rPr lang="zh-CN" altLang="en-US" b="1" dirty="0"/>
              <a:t>感知一致性</a:t>
            </a:r>
            <a:r>
              <a:rPr lang="en-US" altLang="zh-CN" b="1" dirty="0"/>
              <a:t>(</a:t>
            </a:r>
            <a:r>
              <a:rPr lang="zh-CN" altLang="en-US" dirty="0"/>
              <a:t>即人类看上去还“像原图”</a:t>
            </a:r>
            <a:r>
              <a:rPr lang="en-US" altLang="zh-CN" b="1" dirty="0"/>
              <a:t>)</a:t>
            </a:r>
            <a:r>
              <a:rPr lang="zh-CN" altLang="en-US" dirty="0"/>
              <a:t>，但去除了大量无用细节</a:t>
            </a:r>
            <a:r>
              <a:rPr lang="en-US" altLang="zh-CN" dirty="0"/>
              <a:t>. </a:t>
            </a:r>
          </a:p>
          <a:p>
            <a:pPr algn="just">
              <a:buFont typeface="+mj-lt"/>
              <a:buAutoNum type="arabicPeriod"/>
            </a:pPr>
            <a:r>
              <a:rPr lang="zh-CN" altLang="en-US" b="1" dirty="0"/>
              <a:t>语义建模</a:t>
            </a:r>
            <a:r>
              <a:rPr lang="en-US" altLang="zh-CN" b="1" dirty="0"/>
              <a:t>(Semantic Compression)</a:t>
            </a:r>
            <a:r>
              <a:rPr lang="zh-CN" altLang="en-US" b="1" dirty="0"/>
              <a:t>：</a:t>
            </a:r>
            <a:r>
              <a:rPr lang="zh-CN" altLang="en-US" dirty="0"/>
              <a:t>在潜空间中，训练一个标准的扩散模型</a:t>
            </a:r>
            <a:r>
              <a:rPr lang="en-US" altLang="zh-CN" dirty="0"/>
              <a:t>(Diffusion Model)</a:t>
            </a:r>
            <a:r>
              <a:rPr lang="zh-CN" altLang="en-US" dirty="0"/>
              <a:t>，学习数据的语义和概念组成</a:t>
            </a:r>
            <a:r>
              <a:rPr lang="en-US" altLang="zh-CN" dirty="0"/>
              <a:t>. </a:t>
            </a:r>
            <a:endParaRPr lang="zh-CN" altLang="en-US" b="1" dirty="0"/>
          </a:p>
        </p:txBody>
      </p:sp>
      <p:sp>
        <p:nvSpPr>
          <p:cNvPr id="13" name="文本框 12">
            <a:extLst>
              <a:ext uri="{FF2B5EF4-FFF2-40B4-BE49-F238E27FC236}">
                <a16:creationId xmlns:a16="http://schemas.microsoft.com/office/drawing/2014/main" id="{B8C2A0EB-5AEF-744B-1694-E99F2FD13544}"/>
              </a:ext>
            </a:extLst>
          </p:cNvPr>
          <p:cNvSpPr txBox="1"/>
          <p:nvPr/>
        </p:nvSpPr>
        <p:spPr>
          <a:xfrm>
            <a:off x="6451600" y="4140701"/>
            <a:ext cx="5167086" cy="646331"/>
          </a:xfrm>
          <a:prstGeom prst="rect">
            <a:avLst/>
          </a:prstGeom>
          <a:noFill/>
        </p:spPr>
        <p:txBody>
          <a:bodyPr wrap="square">
            <a:spAutoFit/>
          </a:bodyPr>
          <a:lstStyle/>
          <a:p>
            <a:pPr algn="just"/>
            <a:r>
              <a:rPr lang="zh-CN" altLang="en-US" b="1" dirty="0"/>
              <a:t>最后，通过解码器将潜空间中采样出的特征还原为最终的高质量图像</a:t>
            </a:r>
            <a:r>
              <a:rPr lang="en-US" altLang="zh-CN" b="1" dirty="0"/>
              <a:t>. </a:t>
            </a:r>
            <a:endParaRPr lang="zh-CN" altLang="en-US" b="1" dirty="0"/>
          </a:p>
        </p:txBody>
      </p:sp>
      <p:sp>
        <p:nvSpPr>
          <p:cNvPr id="14" name="文本框 13">
            <a:extLst>
              <a:ext uri="{FF2B5EF4-FFF2-40B4-BE49-F238E27FC236}">
                <a16:creationId xmlns:a16="http://schemas.microsoft.com/office/drawing/2014/main" id="{D05D272F-BA6A-9BD1-00E5-B8D3E6D72DE6}"/>
              </a:ext>
            </a:extLst>
          </p:cNvPr>
          <p:cNvSpPr txBox="1"/>
          <p:nvPr/>
        </p:nvSpPr>
        <p:spPr>
          <a:xfrm>
            <a:off x="6451600" y="4787032"/>
            <a:ext cx="5167086" cy="923330"/>
          </a:xfrm>
          <a:prstGeom prst="rect">
            <a:avLst/>
          </a:prstGeom>
          <a:noFill/>
        </p:spPr>
        <p:txBody>
          <a:bodyPr wrap="square">
            <a:spAutoFit/>
          </a:bodyPr>
          <a:lstStyle/>
          <a:p>
            <a:pPr algn="just"/>
            <a:r>
              <a:rPr lang="zh-CN" altLang="en-US" b="1" dirty="0"/>
              <a:t>直观理解为：通过在潜空间内采取一定给的方法，使得模型的计算效率升高，并且可以处理高分辨率图像</a:t>
            </a:r>
            <a:r>
              <a:rPr lang="en-US" altLang="zh-CN" sz="1000" b="1" dirty="0"/>
              <a:t>(</a:t>
            </a:r>
            <a:r>
              <a:rPr lang="zh-CN" altLang="en-US" sz="1000" b="1" u="sng" dirty="0">
                <a:uFill>
                  <a:solidFill>
                    <a:schemeClr val="bg1"/>
                  </a:solidFill>
                </a:uFill>
                <a:hlinkClick r:id="rId3" action="ppaction://hlinksldjump">
                  <a:extLst>
                    <a:ext uri="{A12FA001-AC4F-418D-AE19-62706E023703}">
                      <ahyp:hlinkClr xmlns:ahyp="http://schemas.microsoft.com/office/drawing/2018/hyperlinkcolor" val="tx"/>
                    </a:ext>
                  </a:extLst>
                </a:hlinkClick>
              </a:rPr>
              <a:t>原文章内容</a:t>
            </a:r>
            <a:r>
              <a:rPr lang="en-US" altLang="zh-CN" sz="1000" b="1" dirty="0"/>
              <a:t>)</a:t>
            </a:r>
            <a:r>
              <a:rPr lang="en-US" altLang="zh-CN" b="1" dirty="0"/>
              <a:t>.</a:t>
            </a:r>
            <a:endParaRPr lang="zh-CN" altLang="en-US" b="1" dirty="0"/>
          </a:p>
        </p:txBody>
      </p:sp>
    </p:spTree>
    <p:extLst>
      <p:ext uri="{BB962C8B-B14F-4D97-AF65-F5344CB8AC3E}">
        <p14:creationId xmlns:p14="http://schemas.microsoft.com/office/powerpoint/2010/main" val="2005681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456C4D-D9A4-716C-029D-6F3BF9757458}"/>
              </a:ext>
            </a:extLst>
          </p:cNvPr>
          <p:cNvSpPr>
            <a:spLocks noGrp="1"/>
          </p:cNvSpPr>
          <p:nvPr>
            <p:ph type="title"/>
          </p:nvPr>
        </p:nvSpPr>
        <p:spPr/>
        <p:txBody>
          <a:bodyPr/>
          <a:lstStyle/>
          <a:p>
            <a:r>
              <a:rPr lang="en-US" altLang="zh-CN" dirty="0">
                <a:latin typeface="Calibri"/>
                <a:cs typeface="Calibri"/>
              </a:rPr>
              <a:t>Forward</a:t>
            </a:r>
            <a:r>
              <a:rPr lang="en-US" altLang="zh-CN" spc="-125" dirty="0">
                <a:latin typeface="Calibri"/>
                <a:cs typeface="Calibri"/>
              </a:rPr>
              <a:t> </a:t>
            </a:r>
            <a:r>
              <a:rPr lang="en-US" altLang="zh-CN" dirty="0"/>
              <a:t>Diffusion</a:t>
            </a:r>
            <a:r>
              <a:rPr lang="en-US" altLang="zh-CN" spc="-150" dirty="0"/>
              <a:t> </a:t>
            </a:r>
            <a:r>
              <a:rPr lang="en-US" altLang="zh-CN" spc="-10" dirty="0"/>
              <a:t>Process</a:t>
            </a:r>
            <a:endParaRPr lang="zh-CN" altLang="en-US" dirty="0"/>
          </a:p>
        </p:txBody>
      </p:sp>
      <p:sp>
        <p:nvSpPr>
          <p:cNvPr id="2" name="日期占位符 1">
            <a:extLst>
              <a:ext uri="{FF2B5EF4-FFF2-40B4-BE49-F238E27FC236}">
                <a16:creationId xmlns:a16="http://schemas.microsoft.com/office/drawing/2014/main" id="{E65A0C48-EE5A-542C-39C7-BEB2D634E42E}"/>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6A35DA2B-511C-7FDC-8FC5-AAFA8299B56C}"/>
              </a:ext>
            </a:extLst>
          </p:cNvPr>
          <p:cNvSpPr>
            <a:spLocks noGrp="1"/>
          </p:cNvSpPr>
          <p:nvPr>
            <p:ph type="ftr" sz="quarter" idx="11"/>
          </p:nvPr>
        </p:nvSpPr>
        <p:spPr/>
        <p:txBody>
          <a:bodyPr/>
          <a:lstStyle/>
          <a:p>
            <a:r>
              <a:rPr lang="en-US" altLang="zh-CN" dirty="0" err="1"/>
              <a:t>Yiqun</a:t>
            </a:r>
            <a:r>
              <a:rPr lang="en-US" altLang="zh-CN" dirty="0"/>
              <a:t> Duan</a:t>
            </a:r>
            <a:endParaRPr lang="zh-CN" altLang="en-US" dirty="0"/>
          </a:p>
        </p:txBody>
      </p:sp>
      <p:sp>
        <p:nvSpPr>
          <p:cNvPr id="5" name="灯片编号占位符 4">
            <a:extLst>
              <a:ext uri="{FF2B5EF4-FFF2-40B4-BE49-F238E27FC236}">
                <a16:creationId xmlns:a16="http://schemas.microsoft.com/office/drawing/2014/main" id="{39244EBB-9DEB-A8F3-F41A-021395A42538}"/>
              </a:ext>
            </a:extLst>
          </p:cNvPr>
          <p:cNvSpPr>
            <a:spLocks noGrp="1"/>
          </p:cNvSpPr>
          <p:nvPr>
            <p:ph type="sldNum" sz="quarter" idx="12"/>
          </p:nvPr>
        </p:nvSpPr>
        <p:spPr/>
        <p:txBody>
          <a:bodyPr/>
          <a:lstStyle/>
          <a:p>
            <a:fld id="{FBA2AAD9-678A-444D-9C91-F71F6204EDF4}" type="slidenum">
              <a:rPr lang="zh-CN" altLang="en-US" smtClean="0"/>
              <a:t>3</a:t>
            </a:fld>
            <a:endParaRPr lang="zh-CN" altLang="en-US"/>
          </a:p>
        </p:txBody>
      </p:sp>
      <p:sp>
        <p:nvSpPr>
          <p:cNvPr id="7" name="object 75">
            <a:extLst>
              <a:ext uri="{FF2B5EF4-FFF2-40B4-BE49-F238E27FC236}">
                <a16:creationId xmlns:a16="http://schemas.microsoft.com/office/drawing/2014/main" id="{C84BD566-EE75-0B4A-ED83-5A889A672B0C}"/>
              </a:ext>
            </a:extLst>
          </p:cNvPr>
          <p:cNvSpPr/>
          <p:nvPr/>
        </p:nvSpPr>
        <p:spPr>
          <a:xfrm>
            <a:off x="8551707"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8" name="object 76">
            <a:extLst>
              <a:ext uri="{FF2B5EF4-FFF2-40B4-BE49-F238E27FC236}">
                <a16:creationId xmlns:a16="http://schemas.microsoft.com/office/drawing/2014/main" id="{20542991-AC39-B968-8C5D-68D2E6C768A4}"/>
              </a:ext>
            </a:extLst>
          </p:cNvPr>
          <p:cNvSpPr/>
          <p:nvPr/>
        </p:nvSpPr>
        <p:spPr>
          <a:xfrm>
            <a:off x="8630040"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9" name="object 77">
            <a:extLst>
              <a:ext uri="{FF2B5EF4-FFF2-40B4-BE49-F238E27FC236}">
                <a16:creationId xmlns:a16="http://schemas.microsoft.com/office/drawing/2014/main" id="{2D697BCA-2289-DB50-5C94-4A18813BAD5A}"/>
              </a:ext>
            </a:extLst>
          </p:cNvPr>
          <p:cNvSpPr/>
          <p:nvPr/>
        </p:nvSpPr>
        <p:spPr>
          <a:xfrm>
            <a:off x="8709167"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pic>
        <p:nvPicPr>
          <p:cNvPr id="10" name="object 79">
            <a:extLst>
              <a:ext uri="{FF2B5EF4-FFF2-40B4-BE49-F238E27FC236}">
                <a16:creationId xmlns:a16="http://schemas.microsoft.com/office/drawing/2014/main" id="{BEFBC75E-9457-8A39-4EE6-665A9D17C344}"/>
              </a:ext>
            </a:extLst>
          </p:cNvPr>
          <p:cNvPicPr/>
          <p:nvPr/>
        </p:nvPicPr>
        <p:blipFill>
          <a:blip r:embed="rId2">
            <a:extLst>
              <a:ext uri="{28A0092B-C50C-407E-A947-70E740481C1C}">
                <a14:useLocalDpi xmlns:a14="http://schemas.microsoft.com/office/drawing/2010/main" val="0"/>
              </a:ext>
            </a:extLst>
          </a:blip>
          <a:srcRect/>
          <a:stretch/>
        </p:blipFill>
        <p:spPr>
          <a:xfrm>
            <a:off x="1990344" y="1456181"/>
            <a:ext cx="960119" cy="960119"/>
          </a:xfrm>
          <a:prstGeom prst="rect">
            <a:avLst/>
          </a:prstGeom>
        </p:spPr>
      </p:pic>
      <p:pic>
        <p:nvPicPr>
          <p:cNvPr id="11" name="object 80">
            <a:extLst>
              <a:ext uri="{FF2B5EF4-FFF2-40B4-BE49-F238E27FC236}">
                <a16:creationId xmlns:a16="http://schemas.microsoft.com/office/drawing/2014/main" id="{C54325E3-A143-0408-58C5-7305D635CC15}"/>
              </a:ext>
            </a:extLst>
          </p:cNvPr>
          <p:cNvPicPr/>
          <p:nvPr/>
        </p:nvPicPr>
        <p:blipFill>
          <a:blip r:embed="rId3">
            <a:extLst>
              <a:ext uri="{28A0092B-C50C-407E-A947-70E740481C1C}">
                <a14:useLocalDpi xmlns:a14="http://schemas.microsoft.com/office/drawing/2010/main" val="0"/>
              </a:ext>
            </a:extLst>
          </a:blip>
          <a:srcRect/>
          <a:stretch/>
        </p:blipFill>
        <p:spPr>
          <a:xfrm>
            <a:off x="9151619" y="1455419"/>
            <a:ext cx="961643" cy="961643"/>
          </a:xfrm>
          <a:prstGeom prst="rect">
            <a:avLst/>
          </a:prstGeom>
        </p:spPr>
      </p:pic>
      <p:sp>
        <p:nvSpPr>
          <p:cNvPr id="12" name="object 81">
            <a:extLst>
              <a:ext uri="{FF2B5EF4-FFF2-40B4-BE49-F238E27FC236}">
                <a16:creationId xmlns:a16="http://schemas.microsoft.com/office/drawing/2014/main" id="{F111A5B8-6BD0-BB06-4834-F88B6B2A2980}"/>
              </a:ext>
            </a:extLst>
          </p:cNvPr>
          <p:cNvSpPr txBox="1"/>
          <p:nvPr/>
        </p:nvSpPr>
        <p:spPr>
          <a:xfrm>
            <a:off x="1257427" y="1771269"/>
            <a:ext cx="505459"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13" name="object 82">
            <a:extLst>
              <a:ext uri="{FF2B5EF4-FFF2-40B4-BE49-F238E27FC236}">
                <a16:creationId xmlns:a16="http://schemas.microsoft.com/office/drawing/2014/main" id="{13173807-B573-C501-E923-118CF922AF3A}"/>
              </a:ext>
            </a:extLst>
          </p:cNvPr>
          <p:cNvSpPr txBox="1"/>
          <p:nvPr/>
        </p:nvSpPr>
        <p:spPr>
          <a:xfrm>
            <a:off x="10359643" y="1771269"/>
            <a:ext cx="60833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14" name="object 83">
            <a:extLst>
              <a:ext uri="{FF2B5EF4-FFF2-40B4-BE49-F238E27FC236}">
                <a16:creationId xmlns:a16="http://schemas.microsoft.com/office/drawing/2014/main" id="{A5244136-FA2F-91FF-E8B1-DBC8E38F51BC}"/>
              </a:ext>
            </a:extLst>
          </p:cNvPr>
          <p:cNvSpPr/>
          <p:nvPr/>
        </p:nvSpPr>
        <p:spPr>
          <a:xfrm>
            <a:off x="5278373" y="1885442"/>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a:p>
        </p:txBody>
      </p:sp>
      <p:sp>
        <p:nvSpPr>
          <p:cNvPr id="15" name="object 84">
            <a:extLst>
              <a:ext uri="{FF2B5EF4-FFF2-40B4-BE49-F238E27FC236}">
                <a16:creationId xmlns:a16="http://schemas.microsoft.com/office/drawing/2014/main" id="{6A15047C-24EB-4B64-DE8B-60859801DC55}"/>
              </a:ext>
            </a:extLst>
          </p:cNvPr>
          <p:cNvSpPr/>
          <p:nvPr/>
        </p:nvSpPr>
        <p:spPr>
          <a:xfrm>
            <a:off x="8811006"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16" name="object 85">
            <a:extLst>
              <a:ext uri="{FF2B5EF4-FFF2-40B4-BE49-F238E27FC236}">
                <a16:creationId xmlns:a16="http://schemas.microsoft.com/office/drawing/2014/main" id="{5CD393DC-989D-4AA7-E2EB-7C18C36674F4}"/>
              </a:ext>
            </a:extLst>
          </p:cNvPr>
          <p:cNvSpPr/>
          <p:nvPr/>
        </p:nvSpPr>
        <p:spPr>
          <a:xfrm>
            <a:off x="8245602"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sp>
        <p:nvSpPr>
          <p:cNvPr id="17" name="object 86">
            <a:extLst>
              <a:ext uri="{FF2B5EF4-FFF2-40B4-BE49-F238E27FC236}">
                <a16:creationId xmlns:a16="http://schemas.microsoft.com/office/drawing/2014/main" id="{BED320CD-F006-0C66-EE5D-11405983D0D0}"/>
              </a:ext>
            </a:extLst>
          </p:cNvPr>
          <p:cNvSpPr/>
          <p:nvPr/>
        </p:nvSpPr>
        <p:spPr>
          <a:xfrm>
            <a:off x="333353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18" name="object 87">
            <a:extLst>
              <a:ext uri="{FF2B5EF4-FFF2-40B4-BE49-F238E27FC236}">
                <a16:creationId xmlns:a16="http://schemas.microsoft.com/office/drawing/2014/main" id="{2CD3FF33-1659-EC14-5AA5-82317C6A78FE}"/>
              </a:ext>
            </a:extLst>
          </p:cNvPr>
          <p:cNvSpPr/>
          <p:nvPr/>
        </p:nvSpPr>
        <p:spPr>
          <a:xfrm>
            <a:off x="3411864"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19" name="object 88">
            <a:extLst>
              <a:ext uri="{FF2B5EF4-FFF2-40B4-BE49-F238E27FC236}">
                <a16:creationId xmlns:a16="http://schemas.microsoft.com/office/drawing/2014/main" id="{4277612E-A627-DB29-2500-BC9931DF68E1}"/>
              </a:ext>
            </a:extLst>
          </p:cNvPr>
          <p:cNvSpPr/>
          <p:nvPr/>
        </p:nvSpPr>
        <p:spPr>
          <a:xfrm>
            <a:off x="349099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20" name="object 89">
            <a:extLst>
              <a:ext uri="{FF2B5EF4-FFF2-40B4-BE49-F238E27FC236}">
                <a16:creationId xmlns:a16="http://schemas.microsoft.com/office/drawing/2014/main" id="{C076E721-D4C6-EBCF-705B-22F5103695B3}"/>
              </a:ext>
            </a:extLst>
          </p:cNvPr>
          <p:cNvSpPr/>
          <p:nvPr/>
        </p:nvSpPr>
        <p:spPr>
          <a:xfrm>
            <a:off x="3592829"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21" name="object 90">
            <a:extLst>
              <a:ext uri="{FF2B5EF4-FFF2-40B4-BE49-F238E27FC236}">
                <a16:creationId xmlns:a16="http://schemas.microsoft.com/office/drawing/2014/main" id="{D6D0A190-2516-C64F-F720-A811EE92BA57}"/>
              </a:ext>
            </a:extLst>
          </p:cNvPr>
          <p:cNvSpPr/>
          <p:nvPr/>
        </p:nvSpPr>
        <p:spPr>
          <a:xfrm>
            <a:off x="3027426"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22" name="object 97">
            <a:extLst>
              <a:ext uri="{FF2B5EF4-FFF2-40B4-BE49-F238E27FC236}">
                <a16:creationId xmlns:a16="http://schemas.microsoft.com/office/drawing/2014/main" id="{B2D13456-2228-DBF4-B6B2-1A6AB966C5DE}"/>
              </a:ext>
            </a:extLst>
          </p:cNvPr>
          <p:cNvGrpSpPr/>
          <p:nvPr/>
        </p:nvGrpSpPr>
        <p:grpSpPr>
          <a:xfrm>
            <a:off x="3137916" y="1168908"/>
            <a:ext cx="586740" cy="581025"/>
            <a:chOff x="3137916" y="1168908"/>
            <a:chExt cx="586740" cy="581025"/>
          </a:xfrm>
        </p:grpSpPr>
        <p:pic>
          <p:nvPicPr>
            <p:cNvPr id="23" name="object 98">
              <a:extLst>
                <a:ext uri="{FF2B5EF4-FFF2-40B4-BE49-F238E27FC236}">
                  <a16:creationId xmlns:a16="http://schemas.microsoft.com/office/drawing/2014/main" id="{283E41C0-88D5-F6CE-5807-4F7A46EB7BAA}"/>
                </a:ext>
              </a:extLst>
            </p:cNvPr>
            <p:cNvPicPr/>
            <p:nvPr/>
          </p:nvPicPr>
          <p:blipFill>
            <a:blip r:embed="rId4" cstate="print"/>
            <a:stretch>
              <a:fillRect/>
            </a:stretch>
          </p:blipFill>
          <p:spPr>
            <a:xfrm>
              <a:off x="3141934" y="1170849"/>
              <a:ext cx="574683" cy="570664"/>
            </a:xfrm>
            <a:prstGeom prst="rect">
              <a:avLst/>
            </a:prstGeom>
          </p:spPr>
        </p:pic>
        <p:sp>
          <p:nvSpPr>
            <p:cNvPr id="24" name="object 99">
              <a:extLst>
                <a:ext uri="{FF2B5EF4-FFF2-40B4-BE49-F238E27FC236}">
                  <a16:creationId xmlns:a16="http://schemas.microsoft.com/office/drawing/2014/main" id="{EE8A8D52-A8B5-D737-3D5B-B280D73FE11A}"/>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25" name="object 100">
              <a:extLst>
                <a:ext uri="{FF2B5EF4-FFF2-40B4-BE49-F238E27FC236}">
                  <a16:creationId xmlns:a16="http://schemas.microsoft.com/office/drawing/2014/main" id="{7D2C8F86-A991-05B0-1793-196361A464E5}"/>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26" name="object 101">
              <a:extLst>
                <a:ext uri="{FF2B5EF4-FFF2-40B4-BE49-F238E27FC236}">
                  <a16:creationId xmlns:a16="http://schemas.microsoft.com/office/drawing/2014/main" id="{FAF60956-5C26-BBFA-A039-621F7DDFDA30}"/>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grpSp>
        <p:nvGrpSpPr>
          <p:cNvPr id="27" name="object 102">
            <a:extLst>
              <a:ext uri="{FF2B5EF4-FFF2-40B4-BE49-F238E27FC236}">
                <a16:creationId xmlns:a16="http://schemas.microsoft.com/office/drawing/2014/main" id="{349C3DDD-67BC-EC81-EFCF-62A0F28F886C}"/>
              </a:ext>
            </a:extLst>
          </p:cNvPr>
          <p:cNvGrpSpPr/>
          <p:nvPr/>
        </p:nvGrpSpPr>
        <p:grpSpPr>
          <a:xfrm>
            <a:off x="8377428" y="1168908"/>
            <a:ext cx="586740" cy="581025"/>
            <a:chOff x="8377428" y="1168908"/>
            <a:chExt cx="586740" cy="581025"/>
          </a:xfrm>
        </p:grpSpPr>
        <p:pic>
          <p:nvPicPr>
            <p:cNvPr id="28" name="object 103">
              <a:extLst>
                <a:ext uri="{FF2B5EF4-FFF2-40B4-BE49-F238E27FC236}">
                  <a16:creationId xmlns:a16="http://schemas.microsoft.com/office/drawing/2014/main" id="{14E3F0CF-2989-DA1F-A882-52D201B1A2D0}"/>
                </a:ext>
              </a:extLst>
            </p:cNvPr>
            <p:cNvPicPr/>
            <p:nvPr/>
          </p:nvPicPr>
          <p:blipFill>
            <a:blip r:embed="rId4" cstate="print"/>
            <a:stretch>
              <a:fillRect/>
            </a:stretch>
          </p:blipFill>
          <p:spPr>
            <a:xfrm>
              <a:off x="8381446" y="1170849"/>
              <a:ext cx="574683" cy="570664"/>
            </a:xfrm>
            <a:prstGeom prst="rect">
              <a:avLst/>
            </a:prstGeom>
          </p:spPr>
        </p:pic>
        <p:sp>
          <p:nvSpPr>
            <p:cNvPr id="29" name="object 104">
              <a:extLst>
                <a:ext uri="{FF2B5EF4-FFF2-40B4-BE49-F238E27FC236}">
                  <a16:creationId xmlns:a16="http://schemas.microsoft.com/office/drawing/2014/main" id="{32929590-BA1E-E496-33C6-FC1462BD94D2}"/>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30" name="object 105">
              <a:extLst>
                <a:ext uri="{FF2B5EF4-FFF2-40B4-BE49-F238E27FC236}">
                  <a16:creationId xmlns:a16="http://schemas.microsoft.com/office/drawing/2014/main" id="{5D82D7C7-5E93-F907-6BC2-9584FEA9D407}"/>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a:p>
          </p:txBody>
        </p:sp>
        <p:sp>
          <p:nvSpPr>
            <p:cNvPr id="31" name="object 106">
              <a:extLst>
                <a:ext uri="{FF2B5EF4-FFF2-40B4-BE49-F238E27FC236}">
                  <a16:creationId xmlns:a16="http://schemas.microsoft.com/office/drawing/2014/main" id="{C703233E-0F1F-4774-0E3A-BE7FF813ACD4}"/>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a:p>
          </p:txBody>
        </p:sp>
      </p:grpSp>
      <p:sp>
        <p:nvSpPr>
          <p:cNvPr id="32" name="object 107">
            <a:extLst>
              <a:ext uri="{FF2B5EF4-FFF2-40B4-BE49-F238E27FC236}">
                <a16:creationId xmlns:a16="http://schemas.microsoft.com/office/drawing/2014/main" id="{F28958F3-F260-6683-7A17-85B64786E505}"/>
              </a:ext>
            </a:extLst>
          </p:cNvPr>
          <p:cNvSpPr txBox="1"/>
          <p:nvPr/>
        </p:nvSpPr>
        <p:spPr>
          <a:xfrm>
            <a:off x="3325114"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3" name="object 108">
            <a:extLst>
              <a:ext uri="{FF2B5EF4-FFF2-40B4-BE49-F238E27FC236}">
                <a16:creationId xmlns:a16="http://schemas.microsoft.com/office/drawing/2014/main" id="{0F2B6DB5-CE1A-0DA7-2550-68C03CC14361}"/>
              </a:ext>
            </a:extLst>
          </p:cNvPr>
          <p:cNvPicPr/>
          <p:nvPr/>
        </p:nvPicPr>
        <p:blipFill>
          <a:blip r:embed="rId5" cstate="print"/>
          <a:stretch>
            <a:fillRect/>
          </a:stretch>
        </p:blipFill>
        <p:spPr>
          <a:xfrm>
            <a:off x="3315970" y="2014473"/>
            <a:ext cx="213867" cy="213867"/>
          </a:xfrm>
          <a:prstGeom prst="rect">
            <a:avLst/>
          </a:prstGeom>
        </p:spPr>
      </p:pic>
      <p:sp>
        <p:nvSpPr>
          <p:cNvPr id="34" name="object 109">
            <a:extLst>
              <a:ext uri="{FF2B5EF4-FFF2-40B4-BE49-F238E27FC236}">
                <a16:creationId xmlns:a16="http://schemas.microsoft.com/office/drawing/2014/main" id="{E29AFD3C-F1EC-4BA2-B72A-791E27438C16}"/>
              </a:ext>
            </a:extLst>
          </p:cNvPr>
          <p:cNvSpPr txBox="1"/>
          <p:nvPr/>
        </p:nvSpPr>
        <p:spPr>
          <a:xfrm>
            <a:off x="8561323"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35" name="object 110">
            <a:extLst>
              <a:ext uri="{FF2B5EF4-FFF2-40B4-BE49-F238E27FC236}">
                <a16:creationId xmlns:a16="http://schemas.microsoft.com/office/drawing/2014/main" id="{10533E78-4A95-115A-CBA4-29A477364E0F}"/>
              </a:ext>
            </a:extLst>
          </p:cNvPr>
          <p:cNvPicPr/>
          <p:nvPr/>
        </p:nvPicPr>
        <p:blipFill>
          <a:blip r:embed="rId5" cstate="print"/>
          <a:stretch>
            <a:fillRect/>
          </a:stretch>
        </p:blipFill>
        <p:spPr>
          <a:xfrm>
            <a:off x="8550909" y="2014473"/>
            <a:ext cx="213868" cy="213867"/>
          </a:xfrm>
          <a:prstGeom prst="rect">
            <a:avLst/>
          </a:prstGeom>
        </p:spPr>
      </p:pic>
      <p:sp>
        <p:nvSpPr>
          <p:cNvPr id="36" name="object 140">
            <a:extLst>
              <a:ext uri="{FF2B5EF4-FFF2-40B4-BE49-F238E27FC236}">
                <a16:creationId xmlns:a16="http://schemas.microsoft.com/office/drawing/2014/main" id="{DAFD0342-D308-DDD6-CA1D-198CD8F7F814}"/>
              </a:ext>
            </a:extLst>
          </p:cNvPr>
          <p:cNvSpPr txBox="1"/>
          <p:nvPr/>
        </p:nvSpPr>
        <p:spPr>
          <a:xfrm>
            <a:off x="5115305" y="2020061"/>
            <a:ext cx="1887855"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Microsoft YaHei"/>
                <a:cs typeface="Microsoft YaHei"/>
              </a:rPr>
              <a:t>Gauss</a:t>
            </a:r>
            <a:r>
              <a:rPr sz="1600" b="1" spc="-40" dirty="0">
                <a:latin typeface="Microsoft YaHei"/>
                <a:cs typeface="Microsoft YaHei"/>
              </a:rPr>
              <a:t> </a:t>
            </a:r>
            <a:r>
              <a:rPr sz="1600" b="1" spc="-10" dirty="0">
                <a:latin typeface="Microsoft YaHei"/>
                <a:cs typeface="Microsoft YaHei"/>
              </a:rPr>
              <a:t>distribution</a:t>
            </a:r>
            <a:endParaRPr sz="1600" dirty="0">
              <a:latin typeface="Microsoft YaHei"/>
              <a:cs typeface="Microsoft YaHei"/>
            </a:endParaRPr>
          </a:p>
        </p:txBody>
      </p:sp>
      <p:sp>
        <p:nvSpPr>
          <p:cNvPr id="37" name="object 146">
            <a:extLst>
              <a:ext uri="{FF2B5EF4-FFF2-40B4-BE49-F238E27FC236}">
                <a16:creationId xmlns:a16="http://schemas.microsoft.com/office/drawing/2014/main" id="{6016A096-6CD6-67FD-49BF-8927C492D9A2}"/>
              </a:ext>
            </a:extLst>
          </p:cNvPr>
          <p:cNvSpPr txBox="1"/>
          <p:nvPr/>
        </p:nvSpPr>
        <p:spPr>
          <a:xfrm>
            <a:off x="5943980" y="2919221"/>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pic>
        <p:nvPicPr>
          <p:cNvPr id="38" name="object 111">
            <a:extLst>
              <a:ext uri="{FF2B5EF4-FFF2-40B4-BE49-F238E27FC236}">
                <a16:creationId xmlns:a16="http://schemas.microsoft.com/office/drawing/2014/main" id="{2833B6A9-68B1-5D6C-7570-CE354389FB9D}"/>
              </a:ext>
            </a:extLst>
          </p:cNvPr>
          <p:cNvPicPr/>
          <p:nvPr/>
        </p:nvPicPr>
        <p:blipFill>
          <a:blip r:embed="rId6">
            <a:extLst>
              <a:ext uri="{28A0092B-C50C-407E-A947-70E740481C1C}">
                <a14:useLocalDpi xmlns:a14="http://schemas.microsoft.com/office/drawing/2010/main" val="0"/>
              </a:ext>
            </a:extLst>
          </a:blip>
          <a:srcRect/>
          <a:stretch/>
        </p:blipFill>
        <p:spPr>
          <a:xfrm>
            <a:off x="3189732" y="3515106"/>
            <a:ext cx="960119" cy="960119"/>
          </a:xfrm>
          <a:prstGeom prst="rect">
            <a:avLst/>
          </a:prstGeom>
        </p:spPr>
      </p:pic>
      <p:sp>
        <p:nvSpPr>
          <p:cNvPr id="39" name="object 112">
            <a:extLst>
              <a:ext uri="{FF2B5EF4-FFF2-40B4-BE49-F238E27FC236}">
                <a16:creationId xmlns:a16="http://schemas.microsoft.com/office/drawing/2014/main" id="{D526F409-E7D7-C027-240D-0A36FB6E569F}"/>
              </a:ext>
            </a:extLst>
          </p:cNvPr>
          <p:cNvSpPr/>
          <p:nvPr/>
        </p:nvSpPr>
        <p:spPr>
          <a:xfrm>
            <a:off x="4375086" y="3958297"/>
            <a:ext cx="156845" cy="52705"/>
          </a:xfrm>
          <a:custGeom>
            <a:avLst/>
            <a:gdLst/>
            <a:ahLst/>
            <a:cxnLst/>
            <a:rect l="l" t="t" r="r" b="b"/>
            <a:pathLst>
              <a:path w="156845" h="52704">
                <a:moveTo>
                  <a:pt x="156413" y="46139"/>
                </a:moveTo>
                <a:lnTo>
                  <a:pt x="154533" y="44272"/>
                </a:lnTo>
                <a:lnTo>
                  <a:pt x="4191" y="44272"/>
                </a:lnTo>
                <a:lnTo>
                  <a:pt x="1879" y="44272"/>
                </a:lnTo>
                <a:lnTo>
                  <a:pt x="0" y="46139"/>
                </a:lnTo>
                <a:lnTo>
                  <a:pt x="0" y="50774"/>
                </a:lnTo>
                <a:lnTo>
                  <a:pt x="1879" y="52654"/>
                </a:lnTo>
                <a:lnTo>
                  <a:pt x="154533" y="52654"/>
                </a:lnTo>
                <a:lnTo>
                  <a:pt x="156413" y="50774"/>
                </a:lnTo>
                <a:lnTo>
                  <a:pt x="156413" y="46139"/>
                </a:lnTo>
                <a:close/>
              </a:path>
              <a:path w="156845" h="52704">
                <a:moveTo>
                  <a:pt x="156413" y="1879"/>
                </a:moveTo>
                <a:lnTo>
                  <a:pt x="154533" y="0"/>
                </a:lnTo>
                <a:lnTo>
                  <a:pt x="4191" y="0"/>
                </a:lnTo>
                <a:lnTo>
                  <a:pt x="1879" y="0"/>
                </a:lnTo>
                <a:lnTo>
                  <a:pt x="0" y="1879"/>
                </a:lnTo>
                <a:lnTo>
                  <a:pt x="0" y="6502"/>
                </a:lnTo>
                <a:lnTo>
                  <a:pt x="1879" y="8369"/>
                </a:lnTo>
                <a:lnTo>
                  <a:pt x="154533" y="8369"/>
                </a:lnTo>
                <a:lnTo>
                  <a:pt x="156413" y="6502"/>
                </a:lnTo>
                <a:lnTo>
                  <a:pt x="156413" y="1879"/>
                </a:lnTo>
                <a:close/>
              </a:path>
            </a:pathLst>
          </a:custGeom>
          <a:solidFill>
            <a:srgbClr val="000000"/>
          </a:solidFill>
        </p:spPr>
        <p:txBody>
          <a:bodyPr wrap="square" lIns="0" tIns="0" rIns="0" bIns="0" rtlCol="0"/>
          <a:lstStyle/>
          <a:p>
            <a:endParaRPr/>
          </a:p>
        </p:txBody>
      </p:sp>
      <p:pic>
        <p:nvPicPr>
          <p:cNvPr id="40" name="object 116">
            <a:extLst>
              <a:ext uri="{FF2B5EF4-FFF2-40B4-BE49-F238E27FC236}">
                <a16:creationId xmlns:a16="http://schemas.microsoft.com/office/drawing/2014/main" id="{6A7CB992-34CB-91E9-7470-A374D50410D8}"/>
              </a:ext>
            </a:extLst>
          </p:cNvPr>
          <p:cNvPicPr/>
          <p:nvPr/>
        </p:nvPicPr>
        <p:blipFill>
          <a:blip r:embed="rId7">
            <a:extLst>
              <a:ext uri="{28A0092B-C50C-407E-A947-70E740481C1C}">
                <a14:useLocalDpi xmlns:a14="http://schemas.microsoft.com/office/drawing/2010/main" val="0"/>
              </a:ext>
            </a:extLst>
          </a:blip>
          <a:srcRect/>
          <a:stretch/>
        </p:blipFill>
        <p:spPr>
          <a:xfrm>
            <a:off x="5254752" y="3519676"/>
            <a:ext cx="960120" cy="960120"/>
          </a:xfrm>
          <a:prstGeom prst="rect">
            <a:avLst/>
          </a:prstGeom>
        </p:spPr>
      </p:pic>
      <p:sp>
        <p:nvSpPr>
          <p:cNvPr id="41" name="object 117">
            <a:extLst>
              <a:ext uri="{FF2B5EF4-FFF2-40B4-BE49-F238E27FC236}">
                <a16:creationId xmlns:a16="http://schemas.microsoft.com/office/drawing/2014/main" id="{E588702E-48C3-97C1-2FC9-1E41CC180103}"/>
              </a:ext>
            </a:extLst>
          </p:cNvPr>
          <p:cNvSpPr/>
          <p:nvPr/>
        </p:nvSpPr>
        <p:spPr>
          <a:xfrm>
            <a:off x="6339522" y="3906837"/>
            <a:ext cx="156845" cy="156210"/>
          </a:xfrm>
          <a:custGeom>
            <a:avLst/>
            <a:gdLst/>
            <a:ahLst/>
            <a:cxnLst/>
            <a:rect l="l" t="t" r="r" b="b"/>
            <a:pathLst>
              <a:path w="156845" h="156210">
                <a:moveTo>
                  <a:pt x="156413" y="75476"/>
                </a:moveTo>
                <a:lnTo>
                  <a:pt x="154533" y="73596"/>
                </a:lnTo>
                <a:lnTo>
                  <a:pt x="82689" y="73596"/>
                </a:lnTo>
                <a:lnTo>
                  <a:pt x="82689" y="4191"/>
                </a:lnTo>
                <a:lnTo>
                  <a:pt x="82689" y="1879"/>
                </a:lnTo>
                <a:lnTo>
                  <a:pt x="80810" y="0"/>
                </a:lnTo>
                <a:lnTo>
                  <a:pt x="76187" y="0"/>
                </a:lnTo>
                <a:lnTo>
                  <a:pt x="74307" y="1879"/>
                </a:lnTo>
                <a:lnTo>
                  <a:pt x="74307" y="73596"/>
                </a:lnTo>
                <a:lnTo>
                  <a:pt x="4191" y="73596"/>
                </a:lnTo>
                <a:lnTo>
                  <a:pt x="1879" y="73596"/>
                </a:lnTo>
                <a:lnTo>
                  <a:pt x="0" y="75476"/>
                </a:lnTo>
                <a:lnTo>
                  <a:pt x="0" y="80098"/>
                </a:lnTo>
                <a:lnTo>
                  <a:pt x="1879" y="81965"/>
                </a:lnTo>
                <a:lnTo>
                  <a:pt x="74307" y="81965"/>
                </a:lnTo>
                <a:lnTo>
                  <a:pt x="74307" y="154292"/>
                </a:lnTo>
                <a:lnTo>
                  <a:pt x="76187" y="156159"/>
                </a:lnTo>
                <a:lnTo>
                  <a:pt x="80822" y="156159"/>
                </a:lnTo>
                <a:lnTo>
                  <a:pt x="82689" y="154292"/>
                </a:lnTo>
                <a:lnTo>
                  <a:pt x="82689" y="81965"/>
                </a:lnTo>
                <a:lnTo>
                  <a:pt x="154533" y="81965"/>
                </a:lnTo>
                <a:lnTo>
                  <a:pt x="156413" y="80098"/>
                </a:lnTo>
                <a:lnTo>
                  <a:pt x="156413" y="75476"/>
                </a:lnTo>
                <a:close/>
              </a:path>
            </a:pathLst>
          </a:custGeom>
          <a:solidFill>
            <a:srgbClr val="000000"/>
          </a:solidFill>
        </p:spPr>
        <p:txBody>
          <a:bodyPr wrap="square" lIns="0" tIns="0" rIns="0" bIns="0" rtlCol="0"/>
          <a:lstStyle/>
          <a:p>
            <a:endParaRPr/>
          </a:p>
        </p:txBody>
      </p:sp>
      <p:grpSp>
        <p:nvGrpSpPr>
          <p:cNvPr id="42" name="object 118">
            <a:extLst>
              <a:ext uri="{FF2B5EF4-FFF2-40B4-BE49-F238E27FC236}">
                <a16:creationId xmlns:a16="http://schemas.microsoft.com/office/drawing/2014/main" id="{FF951C1F-1C1C-CC64-F266-3361AD990F9E}"/>
              </a:ext>
            </a:extLst>
          </p:cNvPr>
          <p:cNvGrpSpPr/>
          <p:nvPr/>
        </p:nvGrpSpPr>
        <p:grpSpPr>
          <a:xfrm>
            <a:off x="7623337" y="3526535"/>
            <a:ext cx="962025" cy="949960"/>
            <a:chOff x="7536180" y="3526535"/>
            <a:chExt cx="962025" cy="949960"/>
          </a:xfrm>
        </p:grpSpPr>
        <p:pic>
          <p:nvPicPr>
            <p:cNvPr id="43" name="object 119">
              <a:extLst>
                <a:ext uri="{FF2B5EF4-FFF2-40B4-BE49-F238E27FC236}">
                  <a16:creationId xmlns:a16="http://schemas.microsoft.com/office/drawing/2014/main" id="{D4BACD40-CA86-04E3-9386-E0C94DFAD8B4}"/>
                </a:ext>
              </a:extLst>
            </p:cNvPr>
            <p:cNvPicPr/>
            <p:nvPr/>
          </p:nvPicPr>
          <p:blipFill>
            <a:blip r:embed="rId4" cstate="print"/>
            <a:stretch>
              <a:fillRect/>
            </a:stretch>
          </p:blipFill>
          <p:spPr>
            <a:xfrm>
              <a:off x="7542766" y="3527517"/>
              <a:ext cx="941884" cy="935297"/>
            </a:xfrm>
            <a:prstGeom prst="rect">
              <a:avLst/>
            </a:prstGeom>
          </p:spPr>
        </p:pic>
        <p:sp>
          <p:nvSpPr>
            <p:cNvPr id="44" name="object 120">
              <a:extLst>
                <a:ext uri="{FF2B5EF4-FFF2-40B4-BE49-F238E27FC236}">
                  <a16:creationId xmlns:a16="http://schemas.microsoft.com/office/drawing/2014/main" id="{C84AD6EF-B178-52DD-3A5B-A10DD3219878}"/>
                </a:ext>
              </a:extLst>
            </p:cNvPr>
            <p:cNvSpPr/>
            <p:nvPr/>
          </p:nvSpPr>
          <p:spPr>
            <a:xfrm>
              <a:off x="7536180" y="3526535"/>
              <a:ext cx="962025" cy="949960"/>
            </a:xfrm>
            <a:custGeom>
              <a:avLst/>
              <a:gdLst/>
              <a:ahLst/>
              <a:cxnLst/>
              <a:rect l="l" t="t" r="r" b="b"/>
              <a:pathLst>
                <a:path w="962025" h="949960">
                  <a:moveTo>
                    <a:pt x="961644" y="0"/>
                  </a:moveTo>
                  <a:lnTo>
                    <a:pt x="0" y="0"/>
                  </a:lnTo>
                  <a:lnTo>
                    <a:pt x="0" y="949451"/>
                  </a:lnTo>
                  <a:lnTo>
                    <a:pt x="961644" y="949451"/>
                  </a:lnTo>
                  <a:lnTo>
                    <a:pt x="961644" y="0"/>
                  </a:lnTo>
                  <a:close/>
                </a:path>
              </a:pathLst>
            </a:custGeom>
            <a:solidFill>
              <a:srgbClr val="FFFFFF">
                <a:alpha val="45097"/>
              </a:srgbClr>
            </a:solidFill>
          </p:spPr>
          <p:txBody>
            <a:bodyPr wrap="square" lIns="0" tIns="0" rIns="0" bIns="0" rtlCol="0"/>
            <a:lstStyle/>
            <a:p>
              <a:endParaRPr/>
            </a:p>
          </p:txBody>
        </p:sp>
        <p:sp>
          <p:nvSpPr>
            <p:cNvPr id="45" name="object 121">
              <a:extLst>
                <a:ext uri="{FF2B5EF4-FFF2-40B4-BE49-F238E27FC236}">
                  <a16:creationId xmlns:a16="http://schemas.microsoft.com/office/drawing/2014/main" id="{364D98A4-087C-D70D-D05D-902CBD3CAA72}"/>
                </a:ext>
              </a:extLst>
            </p:cNvPr>
            <p:cNvSpPr/>
            <p:nvPr/>
          </p:nvSpPr>
          <p:spPr>
            <a:xfrm>
              <a:off x="7624572" y="3704843"/>
              <a:ext cx="819150" cy="554990"/>
            </a:xfrm>
            <a:custGeom>
              <a:avLst/>
              <a:gdLst/>
              <a:ahLst/>
              <a:cxnLst/>
              <a:rect l="l" t="t" r="r" b="b"/>
              <a:pathLst>
                <a:path w="819150" h="554989">
                  <a:moveTo>
                    <a:pt x="818642" y="446532"/>
                  </a:moveTo>
                  <a:lnTo>
                    <a:pt x="805942" y="440182"/>
                  </a:lnTo>
                  <a:lnTo>
                    <a:pt x="767842" y="421132"/>
                  </a:lnTo>
                  <a:lnTo>
                    <a:pt x="767842" y="440182"/>
                  </a:lnTo>
                  <a:lnTo>
                    <a:pt x="381254" y="440182"/>
                  </a:lnTo>
                  <a:lnTo>
                    <a:pt x="381254" y="50800"/>
                  </a:lnTo>
                  <a:lnTo>
                    <a:pt x="400304" y="50800"/>
                  </a:lnTo>
                  <a:lnTo>
                    <a:pt x="393954" y="38100"/>
                  </a:lnTo>
                  <a:lnTo>
                    <a:pt x="374904" y="0"/>
                  </a:lnTo>
                  <a:lnTo>
                    <a:pt x="349504" y="50800"/>
                  </a:lnTo>
                  <a:lnTo>
                    <a:pt x="368554" y="50800"/>
                  </a:lnTo>
                  <a:lnTo>
                    <a:pt x="368554" y="440182"/>
                  </a:lnTo>
                  <a:lnTo>
                    <a:pt x="0" y="440182"/>
                  </a:lnTo>
                  <a:lnTo>
                    <a:pt x="0" y="452882"/>
                  </a:lnTo>
                  <a:lnTo>
                    <a:pt x="368554" y="452882"/>
                  </a:lnTo>
                  <a:lnTo>
                    <a:pt x="368554" y="554482"/>
                  </a:lnTo>
                  <a:lnTo>
                    <a:pt x="381254" y="554482"/>
                  </a:lnTo>
                  <a:lnTo>
                    <a:pt x="381254" y="452882"/>
                  </a:lnTo>
                  <a:lnTo>
                    <a:pt x="767842" y="452882"/>
                  </a:lnTo>
                  <a:lnTo>
                    <a:pt x="767842" y="471932"/>
                  </a:lnTo>
                  <a:lnTo>
                    <a:pt x="805942" y="452882"/>
                  </a:lnTo>
                  <a:lnTo>
                    <a:pt x="818642" y="446532"/>
                  </a:lnTo>
                  <a:close/>
                </a:path>
              </a:pathLst>
            </a:custGeom>
            <a:solidFill>
              <a:srgbClr val="000000"/>
            </a:solidFill>
          </p:spPr>
          <p:txBody>
            <a:bodyPr wrap="square" lIns="0" tIns="0" rIns="0" bIns="0" rtlCol="0"/>
            <a:lstStyle/>
            <a:p>
              <a:endParaRPr/>
            </a:p>
          </p:txBody>
        </p:sp>
        <p:sp>
          <p:nvSpPr>
            <p:cNvPr id="46" name="object 122">
              <a:extLst>
                <a:ext uri="{FF2B5EF4-FFF2-40B4-BE49-F238E27FC236}">
                  <a16:creationId xmlns:a16="http://schemas.microsoft.com/office/drawing/2014/main" id="{09625160-0174-06F0-4027-797511C67DF4}"/>
                </a:ext>
              </a:extLst>
            </p:cNvPr>
            <p:cNvSpPr/>
            <p:nvPr/>
          </p:nvSpPr>
          <p:spPr>
            <a:xfrm>
              <a:off x="7740396" y="3843527"/>
              <a:ext cx="520065" cy="268605"/>
            </a:xfrm>
            <a:custGeom>
              <a:avLst/>
              <a:gdLst/>
              <a:ahLst/>
              <a:cxnLst/>
              <a:rect l="l" t="t" r="r" b="b"/>
              <a:pathLst>
                <a:path w="520065" h="268604">
                  <a:moveTo>
                    <a:pt x="0" y="268224"/>
                  </a:moveTo>
                  <a:lnTo>
                    <a:pt x="55905" y="250004"/>
                  </a:lnTo>
                  <a:lnTo>
                    <a:pt x="99417" y="223406"/>
                  </a:lnTo>
                  <a:lnTo>
                    <a:pt x="132714" y="190853"/>
                  </a:lnTo>
                  <a:lnTo>
                    <a:pt x="157973" y="154771"/>
                  </a:lnTo>
                  <a:lnTo>
                    <a:pt x="177371" y="117586"/>
                  </a:lnTo>
                  <a:lnTo>
                    <a:pt x="193084" y="81722"/>
                  </a:lnTo>
                  <a:lnTo>
                    <a:pt x="207290" y="49607"/>
                  </a:lnTo>
                  <a:lnTo>
                    <a:pt x="222166" y="23664"/>
                  </a:lnTo>
                  <a:lnTo>
                    <a:pt x="239889" y="6320"/>
                  </a:lnTo>
                  <a:lnTo>
                    <a:pt x="262635" y="0"/>
                  </a:lnTo>
                  <a:lnTo>
                    <a:pt x="285130" y="6296"/>
                  </a:lnTo>
                  <a:lnTo>
                    <a:pt x="302182" y="23579"/>
                  </a:lnTo>
                  <a:lnTo>
                    <a:pt x="316102" y="49439"/>
                  </a:lnTo>
                  <a:lnTo>
                    <a:pt x="329196" y="81466"/>
                  </a:lnTo>
                  <a:lnTo>
                    <a:pt x="343773" y="117252"/>
                  </a:lnTo>
                  <a:lnTo>
                    <a:pt x="362141" y="154387"/>
                  </a:lnTo>
                  <a:lnTo>
                    <a:pt x="386607" y="190461"/>
                  </a:lnTo>
                  <a:lnTo>
                    <a:pt x="419482" y="223064"/>
                  </a:lnTo>
                  <a:lnTo>
                    <a:pt x="463071" y="249788"/>
                  </a:lnTo>
                  <a:lnTo>
                    <a:pt x="519683" y="268224"/>
                  </a:lnTo>
                </a:path>
              </a:pathLst>
            </a:custGeom>
            <a:ln w="9524">
              <a:solidFill>
                <a:srgbClr val="C00000"/>
              </a:solidFill>
            </a:ln>
          </p:spPr>
          <p:txBody>
            <a:bodyPr wrap="square" lIns="0" tIns="0" rIns="0" bIns="0" rtlCol="0"/>
            <a:lstStyle/>
            <a:p>
              <a:endParaRPr/>
            </a:p>
          </p:txBody>
        </p:sp>
      </p:grpSp>
      <p:sp>
        <p:nvSpPr>
          <p:cNvPr id="47" name="object 141">
            <a:extLst>
              <a:ext uri="{FF2B5EF4-FFF2-40B4-BE49-F238E27FC236}">
                <a16:creationId xmlns:a16="http://schemas.microsoft.com/office/drawing/2014/main" id="{F5018C1B-55D2-B744-66CC-C4535E1E95B4}"/>
              </a:ext>
            </a:extLst>
          </p:cNvPr>
          <p:cNvSpPr txBox="1"/>
          <p:nvPr/>
        </p:nvSpPr>
        <p:spPr>
          <a:xfrm>
            <a:off x="6110707" y="5941872"/>
            <a:ext cx="55245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1F4E79"/>
                </a:solidFill>
                <a:latin typeface="Calibri"/>
                <a:cs typeface="Calibri"/>
              </a:rPr>
              <a:t>mean</a:t>
            </a:r>
            <a:endParaRPr sz="1800" dirty="0">
              <a:latin typeface="Calibri"/>
              <a:cs typeface="Calibri"/>
            </a:endParaRPr>
          </a:p>
        </p:txBody>
      </p:sp>
      <p:sp>
        <p:nvSpPr>
          <p:cNvPr id="48" name="object 142">
            <a:extLst>
              <a:ext uri="{FF2B5EF4-FFF2-40B4-BE49-F238E27FC236}">
                <a16:creationId xmlns:a16="http://schemas.microsoft.com/office/drawing/2014/main" id="{17E95848-D84B-F661-AA4D-82F60B44DE6B}"/>
              </a:ext>
            </a:extLst>
          </p:cNvPr>
          <p:cNvSpPr txBox="1"/>
          <p:nvPr/>
        </p:nvSpPr>
        <p:spPr>
          <a:xfrm>
            <a:off x="7146500" y="5928461"/>
            <a:ext cx="80772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F4E79"/>
                </a:solidFill>
                <a:latin typeface="Calibri"/>
                <a:cs typeface="Calibri"/>
              </a:rPr>
              <a:t>variance</a:t>
            </a:r>
            <a:endParaRPr sz="1800" dirty="0">
              <a:latin typeface="Calibri"/>
              <a:cs typeface="Calibri"/>
            </a:endParaRPr>
          </a:p>
        </p:txBody>
      </p:sp>
      <p:sp>
        <p:nvSpPr>
          <p:cNvPr id="49" name="object 147">
            <a:extLst>
              <a:ext uri="{FF2B5EF4-FFF2-40B4-BE49-F238E27FC236}">
                <a16:creationId xmlns:a16="http://schemas.microsoft.com/office/drawing/2014/main" id="{BFA08E23-BC53-BFAA-C933-F32F91687136}"/>
              </a:ext>
            </a:extLst>
          </p:cNvPr>
          <p:cNvSpPr txBox="1"/>
          <p:nvPr/>
        </p:nvSpPr>
        <p:spPr>
          <a:xfrm>
            <a:off x="3127248" y="4536947"/>
            <a:ext cx="1087120" cy="340360"/>
          </a:xfrm>
          <a:prstGeom prst="rect">
            <a:avLst/>
          </a:prstGeom>
          <a:solidFill>
            <a:srgbClr val="006FC0">
              <a:alpha val="10195"/>
            </a:srgbClr>
          </a:solidFill>
        </p:spPr>
        <p:txBody>
          <a:bodyPr vert="horz" wrap="square" lIns="0" tIns="33019" rIns="0" bIns="0" rtlCol="0">
            <a:spAutoFit/>
          </a:bodyPr>
          <a:lstStyle/>
          <a:p>
            <a:pPr marL="144780">
              <a:lnSpc>
                <a:spcPct val="100000"/>
              </a:lnSpc>
              <a:spcBef>
                <a:spcPts val="259"/>
              </a:spcBef>
            </a:pPr>
            <a:r>
              <a:rPr sz="1600" b="1" spc="-10" dirty="0">
                <a:solidFill>
                  <a:srgbClr val="2D75B6"/>
                </a:solidFill>
                <a:latin typeface="Yu Gothic UI"/>
                <a:cs typeface="Yu Gothic UI"/>
              </a:rPr>
              <a:t>gaussian</a:t>
            </a:r>
            <a:endParaRPr sz="1600" dirty="0">
              <a:latin typeface="Yu Gothic UI"/>
              <a:cs typeface="Yu Gothic UI"/>
            </a:endParaRPr>
          </a:p>
        </p:txBody>
      </p:sp>
      <p:sp>
        <p:nvSpPr>
          <p:cNvPr id="50" name="object 177">
            <a:extLst>
              <a:ext uri="{FF2B5EF4-FFF2-40B4-BE49-F238E27FC236}">
                <a16:creationId xmlns:a16="http://schemas.microsoft.com/office/drawing/2014/main" id="{9A2C3139-090D-B3B6-65E8-4C7A89823A70}"/>
              </a:ext>
            </a:extLst>
          </p:cNvPr>
          <p:cNvSpPr txBox="1"/>
          <p:nvPr/>
        </p:nvSpPr>
        <p:spPr>
          <a:xfrm>
            <a:off x="5501766" y="4466335"/>
            <a:ext cx="49847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signal</a:t>
            </a:r>
            <a:endParaRPr sz="1600">
              <a:latin typeface="Calibri"/>
              <a:cs typeface="Calibri"/>
            </a:endParaRPr>
          </a:p>
        </p:txBody>
      </p:sp>
      <p:sp>
        <p:nvSpPr>
          <p:cNvPr id="51" name="object 178">
            <a:extLst>
              <a:ext uri="{FF2B5EF4-FFF2-40B4-BE49-F238E27FC236}">
                <a16:creationId xmlns:a16="http://schemas.microsoft.com/office/drawing/2014/main" id="{DF5281BF-A94A-BBE4-8DFA-050DD52F4C36}"/>
              </a:ext>
            </a:extLst>
          </p:cNvPr>
          <p:cNvSpPr txBox="1"/>
          <p:nvPr/>
        </p:nvSpPr>
        <p:spPr>
          <a:xfrm>
            <a:off x="7767319" y="4466335"/>
            <a:ext cx="46672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noise</a:t>
            </a:r>
            <a:endParaRPr sz="1600">
              <a:latin typeface="Calibri"/>
              <a:cs typeface="Calibri"/>
            </a:endParaRPr>
          </a:p>
        </p:txBody>
      </p:sp>
      <p:pic>
        <p:nvPicPr>
          <p:cNvPr id="52" name="object 79">
            <a:extLst>
              <a:ext uri="{FF2B5EF4-FFF2-40B4-BE49-F238E27FC236}">
                <a16:creationId xmlns:a16="http://schemas.microsoft.com/office/drawing/2014/main" id="{F68A929C-88B4-CA95-997B-C39DD2A8ADE3}"/>
              </a:ext>
            </a:extLst>
          </p:cNvPr>
          <p:cNvPicPr/>
          <p:nvPr/>
        </p:nvPicPr>
        <p:blipFill>
          <a:blip r:embed="rId6">
            <a:extLst>
              <a:ext uri="{28A0092B-C50C-407E-A947-70E740481C1C}">
                <a14:useLocalDpi xmlns:a14="http://schemas.microsoft.com/office/drawing/2010/main" val="0"/>
              </a:ext>
            </a:extLst>
          </a:blip>
          <a:srcRect/>
          <a:stretch/>
        </p:blipFill>
        <p:spPr>
          <a:xfrm>
            <a:off x="7215822" y="1466816"/>
            <a:ext cx="960119" cy="960119"/>
          </a:xfrm>
          <a:prstGeom prst="rect">
            <a:avLst/>
          </a:prstGeom>
        </p:spPr>
      </p:pic>
      <p:pic>
        <p:nvPicPr>
          <p:cNvPr id="53" name="object 79">
            <a:extLst>
              <a:ext uri="{FF2B5EF4-FFF2-40B4-BE49-F238E27FC236}">
                <a16:creationId xmlns:a16="http://schemas.microsoft.com/office/drawing/2014/main" id="{29BCFA7E-3857-3C95-2AD6-D2BECDDFEE6F}"/>
              </a:ext>
            </a:extLst>
          </p:cNvPr>
          <p:cNvPicPr/>
          <p:nvPr/>
        </p:nvPicPr>
        <p:blipFill>
          <a:blip r:embed="rId7">
            <a:extLst>
              <a:ext uri="{28A0092B-C50C-407E-A947-70E740481C1C}">
                <a14:useLocalDpi xmlns:a14="http://schemas.microsoft.com/office/drawing/2010/main" val="0"/>
              </a:ext>
            </a:extLst>
          </a:blip>
          <a:srcRect/>
          <a:stretch/>
        </p:blipFill>
        <p:spPr>
          <a:xfrm>
            <a:off x="3934365" y="1456181"/>
            <a:ext cx="960119" cy="960119"/>
          </a:xfrm>
          <a:prstGeom prst="rect">
            <a:avLst/>
          </a:prstGeom>
        </p:spPr>
      </p:pic>
      <p:grpSp>
        <p:nvGrpSpPr>
          <p:cNvPr id="54" name="object 97">
            <a:extLst>
              <a:ext uri="{FF2B5EF4-FFF2-40B4-BE49-F238E27FC236}">
                <a16:creationId xmlns:a16="http://schemas.microsoft.com/office/drawing/2014/main" id="{61D07584-0525-5ADD-00ED-34CAD6334D00}"/>
              </a:ext>
            </a:extLst>
          </p:cNvPr>
          <p:cNvGrpSpPr/>
          <p:nvPr/>
        </p:nvGrpSpPr>
        <p:grpSpPr>
          <a:xfrm>
            <a:off x="5819323" y="2312454"/>
            <a:ext cx="417600" cy="419305"/>
            <a:chOff x="3121440" y="1179020"/>
            <a:chExt cx="586740" cy="588469"/>
          </a:xfrm>
        </p:grpSpPr>
        <p:pic>
          <p:nvPicPr>
            <p:cNvPr id="55" name="object 98">
              <a:extLst>
                <a:ext uri="{FF2B5EF4-FFF2-40B4-BE49-F238E27FC236}">
                  <a16:creationId xmlns:a16="http://schemas.microsoft.com/office/drawing/2014/main" id="{8454AAFC-C85B-B3E2-13CD-2E1CD84F772A}"/>
                </a:ext>
              </a:extLst>
            </p:cNvPr>
            <p:cNvPicPr/>
            <p:nvPr/>
          </p:nvPicPr>
          <p:blipFill>
            <a:blip r:embed="rId4" cstate="print"/>
            <a:stretch>
              <a:fillRect/>
            </a:stretch>
          </p:blipFill>
          <p:spPr>
            <a:xfrm>
              <a:off x="3125356" y="1179020"/>
              <a:ext cx="574682" cy="570662"/>
            </a:xfrm>
            <a:prstGeom prst="rect">
              <a:avLst/>
            </a:prstGeom>
          </p:spPr>
        </p:pic>
        <p:sp>
          <p:nvSpPr>
            <p:cNvPr id="56" name="object 99">
              <a:extLst>
                <a:ext uri="{FF2B5EF4-FFF2-40B4-BE49-F238E27FC236}">
                  <a16:creationId xmlns:a16="http://schemas.microsoft.com/office/drawing/2014/main" id="{BB9A4FD9-E760-ABCB-AC0B-B7FA1B172E74}"/>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57" name="object 100">
              <a:extLst>
                <a:ext uri="{FF2B5EF4-FFF2-40B4-BE49-F238E27FC236}">
                  <a16:creationId xmlns:a16="http://schemas.microsoft.com/office/drawing/2014/main" id="{A618301C-02E5-39C9-035A-EFF82A8187CD}"/>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58" name="object 101">
              <a:extLst>
                <a:ext uri="{FF2B5EF4-FFF2-40B4-BE49-F238E27FC236}">
                  <a16:creationId xmlns:a16="http://schemas.microsoft.com/office/drawing/2014/main" id="{6879E3D7-B635-63EA-C887-6CB33DE59D56}"/>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3C1E8C09-1712-D42B-459C-72E3E18B03A2}"/>
                  </a:ext>
                </a:extLst>
              </p:cNvPr>
              <p:cNvSpPr txBox="1"/>
              <p:nvPr/>
            </p:nvSpPr>
            <p:spPr>
              <a:xfrm>
                <a:off x="2335034" y="2399964"/>
                <a:ext cx="291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59" name="文本框 58">
                <a:extLst>
                  <a:ext uri="{FF2B5EF4-FFF2-40B4-BE49-F238E27FC236}">
                    <a16:creationId xmlns:a16="http://schemas.microsoft.com/office/drawing/2014/main" id="{3C1E8C09-1712-D42B-459C-72E3E18B03A2}"/>
                  </a:ext>
                </a:extLst>
              </p:cNvPr>
              <p:cNvSpPr txBox="1">
                <a:spLocks noRot="1" noChangeAspect="1" noMove="1" noResize="1" noEditPoints="1" noAdjustHandles="1" noChangeArrowheads="1" noChangeShapeType="1" noTextEdit="1"/>
              </p:cNvSpPr>
              <p:nvPr/>
            </p:nvSpPr>
            <p:spPr>
              <a:xfrm>
                <a:off x="2335034" y="2399964"/>
                <a:ext cx="291042" cy="276999"/>
              </a:xfrm>
              <a:prstGeom prst="rect">
                <a:avLst/>
              </a:prstGeom>
              <a:blipFill>
                <a:blip r:embed="rId8"/>
                <a:stretch>
                  <a:fillRect l="-10417" r="-6250"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C80BEB5E-8971-956C-AF98-19E310F2BC12}"/>
                  </a:ext>
                </a:extLst>
              </p:cNvPr>
              <p:cNvSpPr txBox="1"/>
              <p:nvPr/>
            </p:nvSpPr>
            <p:spPr>
              <a:xfrm>
                <a:off x="4270595" y="2399964"/>
                <a:ext cx="420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0" name="文本框 59">
                <a:extLst>
                  <a:ext uri="{FF2B5EF4-FFF2-40B4-BE49-F238E27FC236}">
                    <a16:creationId xmlns:a16="http://schemas.microsoft.com/office/drawing/2014/main" id="{C80BEB5E-8971-956C-AF98-19E310F2BC12}"/>
                  </a:ext>
                </a:extLst>
              </p:cNvPr>
              <p:cNvSpPr txBox="1">
                <a:spLocks noRot="1" noChangeAspect="1" noMove="1" noResize="1" noEditPoints="1" noAdjustHandles="1" noChangeArrowheads="1" noChangeShapeType="1" noTextEdit="1"/>
              </p:cNvSpPr>
              <p:nvPr/>
            </p:nvSpPr>
            <p:spPr>
              <a:xfrm>
                <a:off x="4270595" y="2399964"/>
                <a:ext cx="420884" cy="276999"/>
              </a:xfrm>
              <a:prstGeom prst="rect">
                <a:avLst/>
              </a:prstGeom>
              <a:blipFill>
                <a:blip r:embed="rId9"/>
                <a:stretch>
                  <a:fillRect l="-14493" r="-1159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569E013-C4BE-8D69-A341-581A13A17D62}"/>
                  </a:ext>
                </a:extLst>
              </p:cNvPr>
              <p:cNvSpPr txBox="1"/>
              <p:nvPr/>
            </p:nvSpPr>
            <p:spPr>
              <a:xfrm>
                <a:off x="7550360" y="2348755"/>
                <a:ext cx="271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7569E013-C4BE-8D69-A341-581A13A17D62}"/>
                  </a:ext>
                </a:extLst>
              </p:cNvPr>
              <p:cNvSpPr txBox="1">
                <a:spLocks noRot="1" noChangeAspect="1" noMove="1" noResize="1" noEditPoints="1" noAdjustHandles="1" noChangeArrowheads="1" noChangeShapeType="1" noTextEdit="1"/>
              </p:cNvSpPr>
              <p:nvPr/>
            </p:nvSpPr>
            <p:spPr>
              <a:xfrm>
                <a:off x="7550360" y="2348755"/>
                <a:ext cx="271485" cy="276999"/>
              </a:xfrm>
              <a:prstGeom prst="rect">
                <a:avLst/>
              </a:prstGeom>
              <a:blipFill>
                <a:blip r:embed="rId10"/>
                <a:stretch>
                  <a:fillRect l="-11364" r="-454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4BDCD71-5B33-1C27-7676-7C876ADAE35A}"/>
                  </a:ext>
                </a:extLst>
              </p:cNvPr>
              <p:cNvSpPr txBox="1"/>
              <p:nvPr/>
            </p:nvSpPr>
            <p:spPr>
              <a:xfrm>
                <a:off x="9602006" y="2399964"/>
                <a:ext cx="310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oMath>
                  </m:oMathPara>
                </a14:m>
                <a:endParaRPr lang="zh-CN" altLang="en-US" dirty="0"/>
              </a:p>
            </p:txBody>
          </p:sp>
        </mc:Choice>
        <mc:Fallback xmlns="">
          <p:sp>
            <p:nvSpPr>
              <p:cNvPr id="62" name="文本框 61">
                <a:extLst>
                  <a:ext uri="{FF2B5EF4-FFF2-40B4-BE49-F238E27FC236}">
                    <a16:creationId xmlns:a16="http://schemas.microsoft.com/office/drawing/2014/main" id="{84BDCD71-5B33-1C27-7676-7C876ADAE35A}"/>
                  </a:ext>
                </a:extLst>
              </p:cNvPr>
              <p:cNvSpPr txBox="1">
                <a:spLocks noRot="1" noChangeAspect="1" noMove="1" noResize="1" noEditPoints="1" noAdjustHandles="1" noChangeArrowheads="1" noChangeShapeType="1" noTextEdit="1"/>
              </p:cNvSpPr>
              <p:nvPr/>
            </p:nvSpPr>
            <p:spPr>
              <a:xfrm>
                <a:off x="9602006" y="2399964"/>
                <a:ext cx="310726" cy="276999"/>
              </a:xfrm>
              <a:prstGeom prst="rect">
                <a:avLst/>
              </a:prstGeom>
              <a:blipFill>
                <a:blip r:embed="rId11"/>
                <a:stretch>
                  <a:fillRect l="-9804" r="-392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173C795-1431-3EA6-D5EA-E7DD34B5FD98}"/>
                  </a:ext>
                </a:extLst>
              </p:cNvPr>
              <p:cNvSpPr txBox="1"/>
              <p:nvPr/>
            </p:nvSpPr>
            <p:spPr>
              <a:xfrm>
                <a:off x="5487468" y="1484100"/>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63" name="文本框 62">
                <a:extLst>
                  <a:ext uri="{FF2B5EF4-FFF2-40B4-BE49-F238E27FC236}">
                    <a16:creationId xmlns:a16="http://schemas.microsoft.com/office/drawing/2014/main" id="{F173C795-1431-3EA6-D5EA-E7DD34B5FD98}"/>
                  </a:ext>
                </a:extLst>
              </p:cNvPr>
              <p:cNvSpPr txBox="1">
                <a:spLocks noRot="1" noChangeAspect="1" noMove="1" noResize="1" noEditPoints="1" noAdjustHandles="1" noChangeArrowheads="1" noChangeShapeType="1" noTextEdit="1"/>
              </p:cNvSpPr>
              <p:nvPr/>
            </p:nvSpPr>
            <p:spPr>
              <a:xfrm>
                <a:off x="5487468" y="1484100"/>
                <a:ext cx="1217064" cy="307777"/>
              </a:xfrm>
              <a:prstGeom prst="rect">
                <a:avLst/>
              </a:prstGeom>
              <a:blipFill>
                <a:blip r:embed="rId12"/>
                <a:stretch>
                  <a:fillRect l="-4000" t="-1961" r="-7000" b="-33333"/>
                </a:stretch>
              </a:blipFill>
            </p:spPr>
            <p:txBody>
              <a:bodyPr/>
              <a:lstStyle/>
              <a:p>
                <a:r>
                  <a:rPr lang="zh-CN" altLang="en-US">
                    <a:noFill/>
                  </a:rPr>
                  <a:t> </a:t>
                </a:r>
              </a:p>
            </p:txBody>
          </p:sp>
        </mc:Fallback>
      </mc:AlternateContent>
      <p:sp>
        <p:nvSpPr>
          <p:cNvPr id="64" name="椭圆 63">
            <a:extLst>
              <a:ext uri="{FF2B5EF4-FFF2-40B4-BE49-F238E27FC236}">
                <a16:creationId xmlns:a16="http://schemas.microsoft.com/office/drawing/2014/main" id="{A0011E09-FE48-C1F4-328E-C77A155A4E11}"/>
              </a:ext>
            </a:extLst>
          </p:cNvPr>
          <p:cNvSpPr/>
          <p:nvPr/>
        </p:nvSpPr>
        <p:spPr>
          <a:xfrm>
            <a:off x="5943980"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5" name="箭头: 下 64">
            <a:extLst>
              <a:ext uri="{FF2B5EF4-FFF2-40B4-BE49-F238E27FC236}">
                <a16:creationId xmlns:a16="http://schemas.microsoft.com/office/drawing/2014/main" id="{66528867-F62C-E9BF-F1D3-84B69EE4BB67}"/>
              </a:ext>
            </a:extLst>
          </p:cNvPr>
          <p:cNvSpPr/>
          <p:nvPr/>
        </p:nvSpPr>
        <p:spPr>
          <a:xfrm>
            <a:off x="6013484" y="2720590"/>
            <a:ext cx="71838"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箭头: 下 65">
            <a:extLst>
              <a:ext uri="{FF2B5EF4-FFF2-40B4-BE49-F238E27FC236}">
                <a16:creationId xmlns:a16="http://schemas.microsoft.com/office/drawing/2014/main" id="{2C9B1472-92B0-3340-77E8-33BB86065758}"/>
              </a:ext>
            </a:extLst>
          </p:cNvPr>
          <p:cNvSpPr/>
          <p:nvPr/>
        </p:nvSpPr>
        <p:spPr>
          <a:xfrm rot="16200000" flipH="1">
            <a:off x="5158210" y="2355195"/>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0F65AC69-EF89-2E94-4BF5-DEEA4F7E1C0B}"/>
              </a:ext>
            </a:extLst>
          </p:cNvPr>
          <p:cNvSpPr/>
          <p:nvPr/>
        </p:nvSpPr>
        <p:spPr>
          <a:xfrm>
            <a:off x="4458177" y="2690507"/>
            <a:ext cx="45719" cy="418782"/>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F094EE15-3B7F-65AE-9435-A04C90676CA3}"/>
                  </a:ext>
                </a:extLst>
              </p:cNvPr>
              <p:cNvSpPr txBox="1"/>
              <p:nvPr/>
            </p:nvSpPr>
            <p:spPr>
              <a:xfrm>
                <a:off x="4622049" y="3749260"/>
                <a:ext cx="540789"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0" i="1" smtClean="0">
                              <a:latin typeface="Cambria Math" panose="02040503050406030204" pitchFamily="18" charset="0"/>
                            </a:rPr>
                          </m:ctrlPr>
                        </m:radPr>
                        <m:deg/>
                        <m:e>
                          <m:sSub>
                            <m:sSubPr>
                              <m:ctrlPr>
                                <a:rPr lang="en-US" altLang="zh-CN" sz="2200" i="1" smtClean="0">
                                  <a:latin typeface="Cambria Math" panose="02040503050406030204" pitchFamily="18" charset="0"/>
                                </a:rPr>
                              </m:ctrlPr>
                            </m:sSubPr>
                            <m:e>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oMath>
                  </m:oMathPara>
                </a14:m>
                <a:endParaRPr lang="zh-CN" altLang="en-US" sz="2200" dirty="0"/>
              </a:p>
            </p:txBody>
          </p:sp>
        </mc:Choice>
        <mc:Fallback xmlns="">
          <p:sp>
            <p:nvSpPr>
              <p:cNvPr id="68" name="文本框 67">
                <a:extLst>
                  <a:ext uri="{FF2B5EF4-FFF2-40B4-BE49-F238E27FC236}">
                    <a16:creationId xmlns:a16="http://schemas.microsoft.com/office/drawing/2014/main" id="{F094EE15-3B7F-65AE-9435-A04C90676CA3}"/>
                  </a:ext>
                </a:extLst>
              </p:cNvPr>
              <p:cNvSpPr txBox="1">
                <a:spLocks noRot="1" noChangeAspect="1" noMove="1" noResize="1" noEditPoints="1" noAdjustHandles="1" noChangeArrowheads="1" noChangeShapeType="1" noTextEdit="1"/>
              </p:cNvSpPr>
              <p:nvPr/>
            </p:nvSpPr>
            <p:spPr>
              <a:xfrm>
                <a:off x="4622049" y="3749260"/>
                <a:ext cx="540789" cy="339837"/>
              </a:xfrm>
              <a:prstGeom prst="rect">
                <a:avLst/>
              </a:prstGeom>
              <a:blipFill>
                <a:blip r:embed="rId13"/>
                <a:stretch>
                  <a:fillRect r="-2247" b="-12500"/>
                </a:stretch>
              </a:blipFill>
            </p:spPr>
            <p:txBody>
              <a:bodyPr/>
              <a:lstStyle/>
              <a:p>
                <a:r>
                  <a:rPr lang="zh-CN" altLang="en-US">
                    <a:noFill/>
                  </a:rPr>
                  <a:t> </a:t>
                </a:r>
              </a:p>
            </p:txBody>
          </p:sp>
        </mc:Fallback>
      </mc:AlternateContent>
      <p:sp>
        <p:nvSpPr>
          <p:cNvPr id="69" name="箭头: 下 68">
            <a:extLst>
              <a:ext uri="{FF2B5EF4-FFF2-40B4-BE49-F238E27FC236}">
                <a16:creationId xmlns:a16="http://schemas.microsoft.com/office/drawing/2014/main" id="{3C88D448-8698-953C-8300-2D687AE0833A}"/>
              </a:ext>
            </a:extLst>
          </p:cNvPr>
          <p:cNvSpPr/>
          <p:nvPr/>
        </p:nvSpPr>
        <p:spPr>
          <a:xfrm rot="10800000">
            <a:off x="7636680" y="2625754"/>
            <a:ext cx="71838"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710A2566-4DEE-47E4-457E-DFED3D95F1E3}"/>
              </a:ext>
            </a:extLst>
          </p:cNvPr>
          <p:cNvSpPr/>
          <p:nvPr/>
        </p:nvSpPr>
        <p:spPr>
          <a:xfrm>
            <a:off x="6149251" y="3070499"/>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3CFC3CB9-409C-3489-226A-343D92DFC5D9}"/>
                  </a:ext>
                </a:extLst>
              </p:cNvPr>
              <p:cNvSpPr txBox="1"/>
              <p:nvPr/>
            </p:nvSpPr>
            <p:spPr>
              <a:xfrm>
                <a:off x="6231127" y="2321561"/>
                <a:ext cx="86357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i="1" smtClean="0">
                              <a:latin typeface="Cambria Math" panose="02040503050406030204" pitchFamily="18" charset="0"/>
                            </a:rPr>
                          </m:ctrlPr>
                        </m:radPr>
                        <m:deg/>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1−</m:t>
                              </m:r>
                              <m:r>
                                <a:rPr lang="zh-CN" altLang="en-US" i="1" smtClean="0">
                                  <a:latin typeface="Cambria Math" panose="02040503050406030204" pitchFamily="18" charset="0"/>
                                </a:rPr>
                                <m:t>𝛼</m:t>
                              </m:r>
                            </m:e>
                            <m:sub>
                              <m:r>
                                <a:rPr lang="en-US" altLang="zh-CN" b="0" i="1" smtClean="0">
                                  <a:latin typeface="Cambria Math" panose="02040503050406030204" pitchFamily="18" charset="0"/>
                                </a:rPr>
                                <m:t>𝑡</m:t>
                              </m:r>
                            </m:sub>
                          </m:sSub>
                        </m:e>
                      </m:rad>
                    </m:oMath>
                  </m:oMathPara>
                </a14:m>
                <a:endParaRPr lang="zh-CN" altLang="en-US" dirty="0"/>
              </a:p>
            </p:txBody>
          </p:sp>
        </mc:Choice>
        <mc:Fallback xmlns="">
          <p:sp>
            <p:nvSpPr>
              <p:cNvPr id="71" name="文本框 70">
                <a:extLst>
                  <a:ext uri="{FF2B5EF4-FFF2-40B4-BE49-F238E27FC236}">
                    <a16:creationId xmlns:a16="http://schemas.microsoft.com/office/drawing/2014/main" id="{3CFC3CB9-409C-3489-226A-343D92DFC5D9}"/>
                  </a:ext>
                </a:extLst>
              </p:cNvPr>
              <p:cNvSpPr txBox="1">
                <a:spLocks noRot="1" noChangeAspect="1" noMove="1" noResize="1" noEditPoints="1" noAdjustHandles="1" noChangeArrowheads="1" noChangeShapeType="1" noTextEdit="1"/>
              </p:cNvSpPr>
              <p:nvPr/>
            </p:nvSpPr>
            <p:spPr>
              <a:xfrm>
                <a:off x="6231127" y="2321561"/>
                <a:ext cx="863570" cy="335413"/>
              </a:xfrm>
              <a:prstGeom prst="rect">
                <a:avLst/>
              </a:prstGeom>
              <a:blipFill>
                <a:blip r:embed="rId14"/>
                <a:stretch>
                  <a:fillRect r="-704" b="-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DA41F31-EA19-5152-F71E-AF7EE1459F2C}"/>
                  </a:ext>
                </a:extLst>
              </p:cNvPr>
              <p:cNvSpPr txBox="1"/>
              <p:nvPr/>
            </p:nvSpPr>
            <p:spPr>
              <a:xfrm>
                <a:off x="6514293" y="3749260"/>
                <a:ext cx="1055930" cy="4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0" i="1" smtClean="0">
                              <a:latin typeface="Cambria Math" panose="02040503050406030204" pitchFamily="18" charset="0"/>
                            </a:rPr>
                          </m:ctrlPr>
                        </m:radPr>
                        <m:deg/>
                        <m:e>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1−</m:t>
                              </m:r>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oMath>
                  </m:oMathPara>
                </a14:m>
                <a:endParaRPr lang="zh-CN" altLang="en-US" sz="2200" dirty="0"/>
              </a:p>
            </p:txBody>
          </p:sp>
        </mc:Choice>
        <mc:Fallback xmlns="">
          <p:sp>
            <p:nvSpPr>
              <p:cNvPr id="72" name="文本框 71">
                <a:extLst>
                  <a:ext uri="{FF2B5EF4-FFF2-40B4-BE49-F238E27FC236}">
                    <a16:creationId xmlns:a16="http://schemas.microsoft.com/office/drawing/2014/main" id="{6DA41F31-EA19-5152-F71E-AF7EE1459F2C}"/>
                  </a:ext>
                </a:extLst>
              </p:cNvPr>
              <p:cNvSpPr txBox="1">
                <a:spLocks noRot="1" noChangeAspect="1" noMove="1" noResize="1" noEditPoints="1" noAdjustHandles="1" noChangeArrowheads="1" noChangeShapeType="1" noTextEdit="1"/>
              </p:cNvSpPr>
              <p:nvPr/>
            </p:nvSpPr>
            <p:spPr>
              <a:xfrm>
                <a:off x="6514293" y="3749260"/>
                <a:ext cx="1055930" cy="409984"/>
              </a:xfrm>
              <a:prstGeom prst="rect">
                <a:avLst/>
              </a:prstGeom>
              <a:blipFill>
                <a:blip r:embed="rId15"/>
                <a:stretch>
                  <a:fillRect/>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FABF226F-7F74-C57F-2470-4DA6A09F3261}"/>
              </a:ext>
            </a:extLst>
          </p:cNvPr>
          <p:cNvGrpSpPr/>
          <p:nvPr/>
        </p:nvGrpSpPr>
        <p:grpSpPr>
          <a:xfrm>
            <a:off x="387506" y="3468880"/>
            <a:ext cx="2519011" cy="2573274"/>
            <a:chOff x="387506" y="3468880"/>
            <a:chExt cx="2519011" cy="2573274"/>
          </a:xfrm>
        </p:grpSpPr>
        <p:sp>
          <p:nvSpPr>
            <p:cNvPr id="73" name="矩形: 圆角 72">
              <a:extLst>
                <a:ext uri="{FF2B5EF4-FFF2-40B4-BE49-F238E27FC236}">
                  <a16:creationId xmlns:a16="http://schemas.microsoft.com/office/drawing/2014/main" id="{A5E71957-996A-E6A2-89E8-7ED2C6B60949}"/>
                </a:ext>
              </a:extLst>
            </p:cNvPr>
            <p:cNvSpPr/>
            <p:nvPr/>
          </p:nvSpPr>
          <p:spPr>
            <a:xfrm>
              <a:off x="509727" y="3468880"/>
              <a:ext cx="2274570" cy="2573274"/>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F5F92215-140D-9715-40E7-C9859F8095C8}"/>
                    </a:ext>
                  </a:extLst>
                </p:cNvPr>
                <p:cNvSpPr txBox="1"/>
                <p:nvPr/>
              </p:nvSpPr>
              <p:spPr>
                <a:xfrm>
                  <a:off x="890024" y="3749260"/>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𝓏</m:t>
                        </m:r>
                        <m:r>
                          <a:rPr lang="en-US" altLang="zh-CN" b="0" i="1" smtClean="0">
                            <a:latin typeface="Cambria Math" panose="02040503050406030204" pitchFamily="18" charset="0"/>
                          </a:rPr>
                          <m:t> ~ </m:t>
                        </m:r>
                        <m:r>
                          <a:rPr lang="zh-CN" altLang="en-US" b="0" i="1" smtClean="0">
                            <a:latin typeface="Cambria Math" panose="02040503050406030204" pitchFamily="18" charset="0"/>
                          </a:rPr>
                          <m:t>𝒩</m:t>
                        </m:r>
                        <m:r>
                          <a:rPr lang="en-US" altLang="zh-CN" b="0" i="1" smtClean="0">
                            <a:latin typeface="Cambria Math" panose="02040503050406030204" pitchFamily="18" charset="0"/>
                          </a:rPr>
                          <m:t>(</m:t>
                        </m:r>
                        <m:r>
                          <a:rPr lang="zh-CN" altLang="en-US" b="0" i="1" smtClean="0">
                            <a:latin typeface="Cambria Math" panose="02040503050406030204" pitchFamily="18" charset="0"/>
                          </a:rPr>
                          <m:t>𝜇</m:t>
                        </m:r>
                        <m:r>
                          <a:rPr lang="en-US" altLang="zh-CN" b="0" i="1" smtClean="0">
                            <a:latin typeface="Cambria Math" panose="02040503050406030204" pitchFamily="18" charset="0"/>
                          </a:rPr>
                          <m:t>, </m:t>
                        </m:r>
                        <m:r>
                          <a:rPr lang="zh-CN" altLang="en-US" b="0" i="1" smtClean="0">
                            <a:latin typeface="Cambria Math" panose="02040503050406030204" pitchFamily="18" charset="0"/>
                          </a:rPr>
                          <m:t>𝜎</m:t>
                        </m:r>
                        <m:r>
                          <a:rPr lang="en-US" altLang="zh-CN" b="0" i="1" baseline="30000" smtClean="0">
                            <a:latin typeface="Cambria Math" panose="02040503050406030204" pitchFamily="18" charset="0"/>
                          </a:rPr>
                          <m:t>2</m:t>
                        </m:r>
                        <m:r>
                          <a:rPr lang="en-US" altLang="zh-CN" b="0" i="1" smtClean="0">
                            <a:latin typeface="Cambria Math" panose="02040503050406030204" pitchFamily="18" charset="0"/>
                          </a:rPr>
                          <m:t>)</m:t>
                        </m:r>
                      </m:oMath>
                    </m:oMathPara>
                  </a14:m>
                  <a:endParaRPr lang="zh-CN" altLang="en-US" dirty="0"/>
                </a:p>
              </p:txBody>
            </p:sp>
          </mc:Choice>
          <mc:Fallback xmlns="">
            <p:sp>
              <p:nvSpPr>
                <p:cNvPr id="74" name="文本框 73">
                  <a:extLst>
                    <a:ext uri="{FF2B5EF4-FFF2-40B4-BE49-F238E27FC236}">
                      <a16:creationId xmlns:a16="http://schemas.microsoft.com/office/drawing/2014/main" id="{F5F92215-140D-9715-40E7-C9859F8095C8}"/>
                    </a:ext>
                  </a:extLst>
                </p:cNvPr>
                <p:cNvSpPr txBox="1">
                  <a:spLocks noRot="1" noChangeAspect="1" noMove="1" noResize="1" noEditPoints="1" noAdjustHandles="1" noChangeArrowheads="1" noChangeShapeType="1" noTextEdit="1"/>
                </p:cNvSpPr>
                <p:nvPr/>
              </p:nvSpPr>
              <p:spPr>
                <a:xfrm>
                  <a:off x="890024" y="3749260"/>
                  <a:ext cx="1736052" cy="369332"/>
                </a:xfrm>
                <a:prstGeom prst="rect">
                  <a:avLst/>
                </a:prstGeom>
                <a:blipFill>
                  <a:blip r:embed="rId1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F5880A20-EB06-EC8D-5591-9A1BEEEFCF93}"/>
                    </a:ext>
                  </a:extLst>
                </p:cNvPr>
                <p:cNvSpPr txBox="1"/>
                <p:nvPr/>
              </p:nvSpPr>
              <p:spPr>
                <a:xfrm>
                  <a:off x="876899" y="4258154"/>
                  <a:ext cx="1736052"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𝓏</m:t>
                            </m:r>
                            <m:r>
                              <a:rPr lang="en-US" altLang="zh-CN" i="1">
                                <a:latin typeface="Cambria Math" panose="02040503050406030204" pitchFamily="18" charset="0"/>
                              </a:rPr>
                              <m:t>−</m:t>
                            </m:r>
                            <m:r>
                              <a:rPr lang="zh-CN" altLang="en-US" i="1">
                                <a:latin typeface="Cambria Math" panose="02040503050406030204" pitchFamily="18" charset="0"/>
                              </a:rPr>
                              <m:t>𝜇</m:t>
                            </m:r>
                            <m:r>
                              <m:rPr>
                                <m:nor/>
                              </m:rPr>
                              <a:rPr lang="zh-CN" altLang="en-US" dirty="0"/>
                              <m:t> </m:t>
                            </m:r>
                          </m:num>
                          <m:den>
                            <m:r>
                              <a:rPr lang="zh-CN" altLang="en-US" i="1" smtClean="0">
                                <a:latin typeface="Cambria Math" panose="02040503050406030204" pitchFamily="18" charset="0"/>
                              </a:rPr>
                              <m:t>𝜎</m:t>
                            </m:r>
                          </m:den>
                        </m:f>
                        <m:r>
                          <a:rPr lang="en-US" altLang="zh-CN" b="0" i="1" smtClean="0">
                            <a:latin typeface="Cambria Math" panose="02040503050406030204" pitchFamily="18" charset="0"/>
                          </a:rPr>
                          <m:t> ~ </m:t>
                        </m:r>
                        <m:r>
                          <a:rPr lang="zh-CN" altLang="en-US" i="1">
                            <a:latin typeface="Cambria Math" panose="02040503050406030204" pitchFamily="18" charset="0"/>
                          </a:rPr>
                          <m:t>𝒩</m:t>
                        </m:r>
                        <m:r>
                          <a:rPr lang="en-US" altLang="zh-CN" i="1">
                            <a:latin typeface="Cambria Math" panose="02040503050406030204" pitchFamily="18" charset="0"/>
                          </a:rPr>
                          <m:t>(</m:t>
                        </m:r>
                        <m:r>
                          <a:rPr lang="en-US" altLang="zh-CN" b="0" i="1" smtClean="0">
                            <a:latin typeface="Cambria Math" panose="02040503050406030204" pitchFamily="18" charset="0"/>
                          </a:rPr>
                          <m:t>0, 1</m:t>
                        </m:r>
                        <m:r>
                          <a:rPr lang="en-US" altLang="zh-CN" i="1">
                            <a:latin typeface="Cambria Math" panose="02040503050406030204" pitchFamily="18" charset="0"/>
                          </a:rPr>
                          <m:t>)</m:t>
                        </m:r>
                      </m:oMath>
                    </m:oMathPara>
                  </a14:m>
                  <a:endParaRPr lang="zh-CN" altLang="en-US" dirty="0"/>
                </a:p>
              </p:txBody>
            </p:sp>
          </mc:Choice>
          <mc:Fallback xmlns="">
            <p:sp>
              <p:nvSpPr>
                <p:cNvPr id="75" name="文本框 74">
                  <a:extLst>
                    <a:ext uri="{FF2B5EF4-FFF2-40B4-BE49-F238E27FC236}">
                      <a16:creationId xmlns:a16="http://schemas.microsoft.com/office/drawing/2014/main" id="{F5880A20-EB06-EC8D-5591-9A1BEEEFCF93}"/>
                    </a:ext>
                  </a:extLst>
                </p:cNvPr>
                <p:cNvSpPr txBox="1">
                  <a:spLocks noRot="1" noChangeAspect="1" noMove="1" noResize="1" noEditPoints="1" noAdjustHandles="1" noChangeArrowheads="1" noChangeShapeType="1" noTextEdit="1"/>
                </p:cNvSpPr>
                <p:nvPr/>
              </p:nvSpPr>
              <p:spPr>
                <a:xfrm>
                  <a:off x="876899" y="4258154"/>
                  <a:ext cx="1736052" cy="4744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23822190-4679-D872-9778-B4642169EB30}"/>
                    </a:ext>
                  </a:extLst>
                </p:cNvPr>
                <p:cNvSpPr txBox="1"/>
                <p:nvPr/>
              </p:nvSpPr>
              <p:spPr>
                <a:xfrm>
                  <a:off x="387506" y="4872141"/>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i="1" smtClean="0">
                            <a:latin typeface="Cambria Math" panose="02040503050406030204" pitchFamily="18" charset="0"/>
                            <a:ea typeface="Cambria Math" panose="02040503050406030204" pitchFamily="18" charset="0"/>
                          </a:rPr>
                          <m:t>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𝜙</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oMath>
                    </m:oMathPara>
                  </a14:m>
                  <a:endParaRPr lang="en-US" altLang="zh-CN" i="1" dirty="0">
                    <a:latin typeface="Cambria Math" panose="02040503050406030204" pitchFamily="18" charset="0"/>
                    <a:ea typeface="Cambria Math" panose="02040503050406030204" pitchFamily="18" charset="0"/>
                  </a:endParaRPr>
                </a:p>
              </p:txBody>
            </p:sp>
          </mc:Choice>
          <mc:Fallback xmlns="">
            <p:sp>
              <p:nvSpPr>
                <p:cNvPr id="76" name="文本框 75">
                  <a:extLst>
                    <a:ext uri="{FF2B5EF4-FFF2-40B4-BE49-F238E27FC236}">
                      <a16:creationId xmlns:a16="http://schemas.microsoft.com/office/drawing/2014/main" id="{23822190-4679-D872-9778-B4642169EB30}"/>
                    </a:ext>
                  </a:extLst>
                </p:cNvPr>
                <p:cNvSpPr txBox="1">
                  <a:spLocks noRot="1" noChangeAspect="1" noMove="1" noResize="1" noEditPoints="1" noAdjustHandles="1" noChangeArrowheads="1" noChangeShapeType="1" noTextEdit="1"/>
                </p:cNvSpPr>
                <p:nvPr/>
              </p:nvSpPr>
              <p:spPr>
                <a:xfrm>
                  <a:off x="387506" y="4872141"/>
                  <a:ext cx="2519011" cy="394082"/>
                </a:xfrm>
                <a:prstGeom prst="rect">
                  <a:avLst/>
                </a:prstGeom>
                <a:blipFill>
                  <a:blip r:embed="rId18"/>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1D63473-5554-2D41-33C4-35610CB3A110}"/>
                    </a:ext>
                  </a:extLst>
                </p:cNvPr>
                <p:cNvSpPr txBox="1"/>
                <p:nvPr/>
              </p:nvSpPr>
              <p:spPr>
                <a:xfrm>
                  <a:off x="1141595" y="5373239"/>
                  <a:ext cx="11095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zh-CN" altLang="en-US" i="1">
                            <a:latin typeface="Cambria Math" panose="02040503050406030204" pitchFamily="18" charset="0"/>
                          </a:rPr>
                          <m:t>𝒩</m:t>
                        </m:r>
                        <m:r>
                          <a:rPr lang="en-US" altLang="zh-CN" i="1">
                            <a:latin typeface="Cambria Math" panose="02040503050406030204" pitchFamily="18" charset="0"/>
                          </a:rPr>
                          <m:t>(0, 1)</m:t>
                        </m:r>
                      </m:oMath>
                    </m:oMathPara>
                  </a14:m>
                  <a:endParaRPr lang="zh-CN" altLang="en-US" dirty="0"/>
                </a:p>
              </p:txBody>
            </p:sp>
          </mc:Choice>
          <mc:Fallback xmlns="">
            <p:sp>
              <p:nvSpPr>
                <p:cNvPr id="77" name="文本框 76">
                  <a:extLst>
                    <a:ext uri="{FF2B5EF4-FFF2-40B4-BE49-F238E27FC236}">
                      <a16:creationId xmlns:a16="http://schemas.microsoft.com/office/drawing/2014/main" id="{91D63473-5554-2D41-33C4-35610CB3A110}"/>
                    </a:ext>
                  </a:extLst>
                </p:cNvPr>
                <p:cNvSpPr txBox="1">
                  <a:spLocks noRot="1" noChangeAspect="1" noMove="1" noResize="1" noEditPoints="1" noAdjustHandles="1" noChangeArrowheads="1" noChangeShapeType="1" noTextEdit="1"/>
                </p:cNvSpPr>
                <p:nvPr/>
              </p:nvSpPr>
              <p:spPr>
                <a:xfrm>
                  <a:off x="1141595" y="5373239"/>
                  <a:ext cx="1109599" cy="276999"/>
                </a:xfrm>
                <a:prstGeom prst="rect">
                  <a:avLst/>
                </a:prstGeom>
                <a:blipFill>
                  <a:blip r:embed="rId19"/>
                  <a:stretch>
                    <a:fillRect l="-2198" t="-2174" r="-6593" b="-3260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61872916-D2B4-1709-F832-83B8014D9641}"/>
                  </a:ext>
                </a:extLst>
              </p:cNvPr>
              <p:cNvSpPr txBox="1"/>
              <p:nvPr/>
            </p:nvSpPr>
            <p:spPr>
              <a:xfrm>
                <a:off x="4622049" y="2713395"/>
                <a:ext cx="540789"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0" i="1" smtClean="0">
                              <a:latin typeface="Cambria Math" panose="02040503050406030204" pitchFamily="18" charset="0"/>
                            </a:rPr>
                          </m:ctrlPr>
                        </m:radPr>
                        <m:deg/>
                        <m:e>
                          <m:sSub>
                            <m:sSubPr>
                              <m:ctrlPr>
                                <a:rPr lang="en-US" altLang="zh-CN" sz="2200" i="1" smtClean="0">
                                  <a:latin typeface="Cambria Math" panose="02040503050406030204" pitchFamily="18" charset="0"/>
                                </a:rPr>
                              </m:ctrlPr>
                            </m:sSubPr>
                            <m:e>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oMath>
                  </m:oMathPara>
                </a14:m>
                <a:endParaRPr lang="zh-CN" altLang="en-US" sz="2200" dirty="0"/>
              </a:p>
            </p:txBody>
          </p:sp>
        </mc:Choice>
        <mc:Fallback xmlns="">
          <p:sp>
            <p:nvSpPr>
              <p:cNvPr id="78" name="文本框 77">
                <a:extLst>
                  <a:ext uri="{FF2B5EF4-FFF2-40B4-BE49-F238E27FC236}">
                    <a16:creationId xmlns:a16="http://schemas.microsoft.com/office/drawing/2014/main" id="{61872916-D2B4-1709-F832-83B8014D9641}"/>
                  </a:ext>
                </a:extLst>
              </p:cNvPr>
              <p:cNvSpPr txBox="1">
                <a:spLocks noRot="1" noChangeAspect="1" noMove="1" noResize="1" noEditPoints="1" noAdjustHandles="1" noChangeArrowheads="1" noChangeShapeType="1" noTextEdit="1"/>
              </p:cNvSpPr>
              <p:nvPr/>
            </p:nvSpPr>
            <p:spPr>
              <a:xfrm>
                <a:off x="4622049" y="2713395"/>
                <a:ext cx="540789" cy="339837"/>
              </a:xfrm>
              <a:prstGeom prst="rect">
                <a:avLst/>
              </a:prstGeom>
              <a:blipFill>
                <a:blip r:embed="rId20"/>
                <a:stretch>
                  <a:fillRect r="-2247"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639FD76-60EE-F733-F996-553963184E5E}"/>
                  </a:ext>
                </a:extLst>
              </p:cNvPr>
              <p:cNvSpPr txBox="1"/>
              <p:nvPr/>
            </p:nvSpPr>
            <p:spPr>
              <a:xfrm>
                <a:off x="4176146" y="4881566"/>
                <a:ext cx="3819187"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𝜀</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79" name="文本框 78">
                <a:extLst>
                  <a:ext uri="{FF2B5EF4-FFF2-40B4-BE49-F238E27FC236}">
                    <a16:creationId xmlns:a16="http://schemas.microsoft.com/office/drawing/2014/main" id="{C639FD76-60EE-F733-F996-553963184E5E}"/>
                  </a:ext>
                </a:extLst>
              </p:cNvPr>
              <p:cNvSpPr txBox="1">
                <a:spLocks noRot="1" noChangeAspect="1" noMove="1" noResize="1" noEditPoints="1" noAdjustHandles="1" noChangeArrowheads="1" noChangeShapeType="1" noTextEdit="1"/>
              </p:cNvSpPr>
              <p:nvPr/>
            </p:nvSpPr>
            <p:spPr>
              <a:xfrm>
                <a:off x="4176146" y="4881566"/>
                <a:ext cx="3819187" cy="447238"/>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B51D0E2-6A0E-E518-FA3F-53D0890062E3}"/>
                  </a:ext>
                </a:extLst>
              </p:cNvPr>
              <p:cNvSpPr txBox="1"/>
              <p:nvPr/>
            </p:nvSpPr>
            <p:spPr>
              <a:xfrm>
                <a:off x="3237643" y="5519113"/>
                <a:ext cx="5226303" cy="370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𝒩</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1−</m:t>
                          </m:r>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Ι</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0" name="文本框 79">
                <a:extLst>
                  <a:ext uri="{FF2B5EF4-FFF2-40B4-BE49-F238E27FC236}">
                    <a16:creationId xmlns:a16="http://schemas.microsoft.com/office/drawing/2014/main" id="{AB51D0E2-6A0E-E518-FA3F-53D0890062E3}"/>
                  </a:ext>
                </a:extLst>
              </p:cNvPr>
              <p:cNvSpPr txBox="1">
                <a:spLocks noRot="1" noChangeAspect="1" noMove="1" noResize="1" noEditPoints="1" noAdjustHandles="1" noChangeArrowheads="1" noChangeShapeType="1" noTextEdit="1"/>
              </p:cNvSpPr>
              <p:nvPr/>
            </p:nvSpPr>
            <p:spPr>
              <a:xfrm>
                <a:off x="3237643" y="5519113"/>
                <a:ext cx="5226303" cy="370743"/>
              </a:xfrm>
              <a:prstGeom prst="rect">
                <a:avLst/>
              </a:prstGeom>
              <a:blipFill>
                <a:blip r:embed="rId22"/>
                <a:stretch>
                  <a:fillRect l="-817" r="-1517" b="-34426"/>
                </a:stretch>
              </a:blipFill>
            </p:spPr>
            <p:txBody>
              <a:bodyPr/>
              <a:lstStyle/>
              <a:p>
                <a:r>
                  <a:rPr lang="zh-CN" altLang="en-US">
                    <a:noFill/>
                  </a:rPr>
                  <a:t> </a:t>
                </a:r>
              </a:p>
            </p:txBody>
          </p:sp>
        </mc:Fallback>
      </mc:AlternateContent>
      <p:sp>
        <p:nvSpPr>
          <p:cNvPr id="81" name="文本框 80">
            <a:extLst>
              <a:ext uri="{FF2B5EF4-FFF2-40B4-BE49-F238E27FC236}">
                <a16:creationId xmlns:a16="http://schemas.microsoft.com/office/drawing/2014/main" id="{CC407ABC-AA70-6E5F-D8E6-36654C9D58FA}"/>
              </a:ext>
            </a:extLst>
          </p:cNvPr>
          <p:cNvSpPr txBox="1"/>
          <p:nvPr/>
        </p:nvSpPr>
        <p:spPr>
          <a:xfrm>
            <a:off x="615476" y="3154374"/>
            <a:ext cx="2168821" cy="276999"/>
          </a:xfrm>
          <a:prstGeom prst="rect">
            <a:avLst/>
          </a:prstGeom>
          <a:noFill/>
        </p:spPr>
        <p:txBody>
          <a:bodyPr wrap="square">
            <a:spAutoFit/>
          </a:bodyPr>
          <a:lstStyle/>
          <a:p>
            <a:r>
              <a:rPr lang="en-US" altLang="zh-CN" sz="1200" b="1" u="sng" dirty="0">
                <a:solidFill>
                  <a:schemeClr val="bg2">
                    <a:lumMod val="50000"/>
                  </a:schemeClr>
                </a:solidFill>
                <a:uFill>
                  <a:solidFill>
                    <a:schemeClr val="bg1"/>
                  </a:solidFill>
                </a:uFill>
                <a:hlinkClick r:id="rId23" action="ppaction://hlinksldjump">
                  <a:extLst>
                    <a:ext uri="{A12FA001-AC4F-418D-AE19-62706E023703}">
                      <ahyp:hlinkClr xmlns:ahyp="http://schemas.microsoft.com/office/drawing/2018/hyperlinkcolor" val="tx"/>
                    </a:ext>
                  </a:extLst>
                </a:hlinkClick>
              </a:rPr>
              <a:t>The reparameterization trick</a:t>
            </a:r>
            <a:endParaRPr lang="zh-CN" altLang="en-US" sz="1200" b="1" u="sng" dirty="0">
              <a:solidFill>
                <a:schemeClr val="bg2">
                  <a:lumMod val="50000"/>
                </a:schemeClr>
              </a:solidFill>
              <a:uFill>
                <a:solidFill>
                  <a:schemeClr val="bg1"/>
                </a:solidFill>
              </a:uFill>
            </a:endParaRPr>
          </a:p>
        </p:txBody>
      </p:sp>
      <p:sp>
        <p:nvSpPr>
          <p:cNvPr id="82" name="矩形: 圆角 81">
            <a:extLst>
              <a:ext uri="{FF2B5EF4-FFF2-40B4-BE49-F238E27FC236}">
                <a16:creationId xmlns:a16="http://schemas.microsoft.com/office/drawing/2014/main" id="{B385E1E3-36C5-7153-2015-1ECFEE53FAD4}"/>
              </a:ext>
            </a:extLst>
          </p:cNvPr>
          <p:cNvSpPr/>
          <p:nvPr/>
        </p:nvSpPr>
        <p:spPr>
          <a:xfrm>
            <a:off x="5919992" y="5519113"/>
            <a:ext cx="1017383" cy="422759"/>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447182ED-464C-4718-55F3-4DC7C8962556}"/>
              </a:ext>
            </a:extLst>
          </p:cNvPr>
          <p:cNvSpPr/>
          <p:nvPr/>
        </p:nvSpPr>
        <p:spPr>
          <a:xfrm>
            <a:off x="7079543" y="5519113"/>
            <a:ext cx="1096398" cy="422759"/>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5" name="object 147">
            <a:extLst>
              <a:ext uri="{FF2B5EF4-FFF2-40B4-BE49-F238E27FC236}">
                <a16:creationId xmlns:a16="http://schemas.microsoft.com/office/drawing/2014/main" id="{C3CDD0FA-E742-456E-C49D-737DABBF1E22}"/>
              </a:ext>
            </a:extLst>
          </p:cNvPr>
          <p:cNvSpPr txBox="1"/>
          <p:nvPr/>
        </p:nvSpPr>
        <p:spPr>
          <a:xfrm>
            <a:off x="3490991" y="5945954"/>
            <a:ext cx="2297020" cy="279563"/>
          </a:xfrm>
          <a:prstGeom prst="rect">
            <a:avLst/>
          </a:prstGeom>
          <a:solidFill>
            <a:srgbClr val="006FC0">
              <a:alpha val="10195"/>
            </a:srgbClr>
          </a:solidFill>
        </p:spPr>
        <p:txBody>
          <a:bodyPr vert="horz" wrap="square" lIns="0" tIns="33019" rIns="0" bIns="0" rtlCol="0">
            <a:spAutoFit/>
          </a:bodyPr>
          <a:lstStyle/>
          <a:p>
            <a:pPr marL="144780">
              <a:spcBef>
                <a:spcPts val="259"/>
              </a:spcBef>
            </a:pPr>
            <a:r>
              <a:rPr lang="en-US" altLang="zh-CN" sz="1600" b="1" spc="-10" dirty="0">
                <a:solidFill>
                  <a:srgbClr val="2D75B6"/>
                </a:solidFill>
                <a:latin typeface="Yu Gothic UI"/>
              </a:rPr>
              <a:t>Transition Distribution</a:t>
            </a:r>
          </a:p>
        </p:txBody>
      </p:sp>
      <p:pic>
        <p:nvPicPr>
          <p:cNvPr id="111" name="图片 110">
            <a:extLst>
              <a:ext uri="{FF2B5EF4-FFF2-40B4-BE49-F238E27FC236}">
                <a16:creationId xmlns:a16="http://schemas.microsoft.com/office/drawing/2014/main" id="{F938FFA6-E074-0AA9-8C75-3D4A4419B076}"/>
              </a:ext>
            </a:extLst>
          </p:cNvPr>
          <p:cNvPicPr>
            <a:picLocks noChangeAspect="1"/>
          </p:cNvPicPr>
          <p:nvPr/>
        </p:nvPicPr>
        <p:blipFill>
          <a:blip r:embed="rId24"/>
          <a:stretch>
            <a:fillRect/>
          </a:stretch>
        </p:blipFill>
        <p:spPr>
          <a:xfrm>
            <a:off x="8978200" y="2735964"/>
            <a:ext cx="2721369" cy="3628491"/>
          </a:xfrm>
          <a:prstGeom prst="rect">
            <a:avLst/>
          </a:prstGeom>
        </p:spPr>
      </p:pic>
      <p:sp>
        <p:nvSpPr>
          <p:cNvPr id="112" name="object 142">
            <a:extLst>
              <a:ext uri="{FF2B5EF4-FFF2-40B4-BE49-F238E27FC236}">
                <a16:creationId xmlns:a16="http://schemas.microsoft.com/office/drawing/2014/main" id="{29679DF4-E649-244E-DB1E-A22661338C20}"/>
              </a:ext>
            </a:extLst>
          </p:cNvPr>
          <p:cNvSpPr txBox="1"/>
          <p:nvPr/>
        </p:nvSpPr>
        <p:spPr>
          <a:xfrm>
            <a:off x="10778989" y="5715449"/>
            <a:ext cx="807720" cy="174407"/>
          </a:xfrm>
          <a:prstGeom prst="rect">
            <a:avLst/>
          </a:prstGeom>
        </p:spPr>
        <p:txBody>
          <a:bodyPr vert="horz" wrap="square" lIns="0" tIns="12700" rIns="0" bIns="0" rtlCol="0">
            <a:spAutoFit/>
          </a:bodyPr>
          <a:lstStyle/>
          <a:p>
            <a:pPr marL="12700" algn="r">
              <a:lnSpc>
                <a:spcPct val="100000"/>
              </a:lnSpc>
              <a:spcBef>
                <a:spcPts val="100"/>
              </a:spcBef>
            </a:pPr>
            <a:r>
              <a:rPr lang="zh-CN" altLang="en-US" sz="1050" spc="-10" dirty="0">
                <a:solidFill>
                  <a:srgbClr val="1F4E79"/>
                </a:solidFill>
                <a:latin typeface="苹方-简 纤细体" panose="020B0200000000000000" pitchFamily="34" charset="-122"/>
                <a:ea typeface="苹方-简 纤细体" panose="020B0200000000000000" pitchFamily="34" charset="-122"/>
                <a:cs typeface="Calibri"/>
              </a:rPr>
              <a:t>控制加噪强度</a:t>
            </a:r>
            <a:endParaRPr sz="1050" dirty="0">
              <a:latin typeface="苹方-简 纤细体" panose="020B0200000000000000" pitchFamily="34" charset="-122"/>
              <a:ea typeface="苹方-简 纤细体" panose="020B0200000000000000" pitchFamily="34" charset="-122"/>
              <a:cs typeface="Calibri"/>
            </a:endParaRPr>
          </a:p>
        </p:txBody>
      </p:sp>
      <p:sp>
        <p:nvSpPr>
          <p:cNvPr id="114" name="object 142">
            <a:extLst>
              <a:ext uri="{FF2B5EF4-FFF2-40B4-BE49-F238E27FC236}">
                <a16:creationId xmlns:a16="http://schemas.microsoft.com/office/drawing/2014/main" id="{7C00FD0E-EA8D-F1A4-EB0E-9B81E88481AF}"/>
              </a:ext>
            </a:extLst>
          </p:cNvPr>
          <p:cNvSpPr txBox="1"/>
          <p:nvPr/>
        </p:nvSpPr>
        <p:spPr>
          <a:xfrm>
            <a:off x="10778989" y="3090399"/>
            <a:ext cx="807720" cy="335989"/>
          </a:xfrm>
          <a:prstGeom prst="rect">
            <a:avLst/>
          </a:prstGeom>
        </p:spPr>
        <p:txBody>
          <a:bodyPr vert="horz" wrap="square" lIns="0" tIns="12700" rIns="0" bIns="0" rtlCol="0">
            <a:spAutoFit/>
          </a:bodyPr>
          <a:lstStyle/>
          <a:p>
            <a:pPr marL="12700" algn="r">
              <a:lnSpc>
                <a:spcPct val="100000"/>
              </a:lnSpc>
              <a:spcBef>
                <a:spcPts val="100"/>
              </a:spcBef>
            </a:pPr>
            <a:r>
              <a:rPr lang="zh-CN" altLang="en-US" sz="1050" spc="-10" dirty="0">
                <a:solidFill>
                  <a:srgbClr val="1F4E79"/>
                </a:solidFill>
                <a:latin typeface="苹方-简 纤细体" panose="020B0200000000000000" pitchFamily="34" charset="-122"/>
                <a:ea typeface="苹方-简 纤细体" panose="020B0200000000000000" pitchFamily="34" charset="-122"/>
                <a:cs typeface="Calibri"/>
              </a:rPr>
              <a:t>控制原始图像所占成分</a:t>
            </a:r>
            <a:endParaRPr sz="1050" dirty="0">
              <a:latin typeface="苹方-简 纤细体" panose="020B0200000000000000" pitchFamily="34" charset="-122"/>
              <a:ea typeface="苹方-简 纤细体" panose="020B0200000000000000" pitchFamily="34" charset="-122"/>
              <a:cs typeface="Calibri"/>
            </a:endParaRPr>
          </a:p>
        </p:txBody>
      </p:sp>
    </p:spTree>
    <p:extLst>
      <p:ext uri="{BB962C8B-B14F-4D97-AF65-F5344CB8AC3E}">
        <p14:creationId xmlns:p14="http://schemas.microsoft.com/office/powerpoint/2010/main" val="742855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1C4051F-D0CE-7E5A-8668-E5BCE057DD04}"/>
              </a:ext>
            </a:extLst>
          </p:cNvPr>
          <p:cNvSpPr>
            <a:spLocks noGrp="1"/>
          </p:cNvSpPr>
          <p:nvPr>
            <p:ph type="title"/>
          </p:nvPr>
        </p:nvSpPr>
        <p:spPr/>
        <p:txBody>
          <a:bodyPr/>
          <a:lstStyle/>
          <a:p>
            <a:r>
              <a:rPr lang="en-US" altLang="zh-CN" dirty="0">
                <a:latin typeface="Calibri"/>
                <a:cs typeface="Calibri"/>
              </a:rPr>
              <a:t>Forward</a:t>
            </a:r>
            <a:r>
              <a:rPr lang="en-US" altLang="zh-CN" spc="-125" dirty="0">
                <a:latin typeface="Calibri"/>
                <a:cs typeface="Calibri"/>
              </a:rPr>
              <a:t> </a:t>
            </a:r>
            <a:r>
              <a:rPr lang="en-US" altLang="zh-CN" dirty="0"/>
              <a:t>Diffusion</a:t>
            </a:r>
            <a:r>
              <a:rPr lang="en-US" altLang="zh-CN" spc="-150" dirty="0"/>
              <a:t> </a:t>
            </a:r>
            <a:r>
              <a:rPr lang="en-US" altLang="zh-CN" spc="-10" dirty="0"/>
              <a:t>Process</a:t>
            </a:r>
            <a:endParaRPr lang="zh-CN" altLang="en-US" dirty="0"/>
          </a:p>
        </p:txBody>
      </p:sp>
      <p:sp>
        <p:nvSpPr>
          <p:cNvPr id="2" name="日期占位符 1">
            <a:extLst>
              <a:ext uri="{FF2B5EF4-FFF2-40B4-BE49-F238E27FC236}">
                <a16:creationId xmlns:a16="http://schemas.microsoft.com/office/drawing/2014/main" id="{6C061A24-A042-85A8-9FD1-93E6FBABDED3}"/>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3" name="页脚占位符 2">
            <a:extLst>
              <a:ext uri="{FF2B5EF4-FFF2-40B4-BE49-F238E27FC236}">
                <a16:creationId xmlns:a16="http://schemas.microsoft.com/office/drawing/2014/main" id="{2F47F0C1-3AC1-02E2-AB39-0F1AA6625C2F}"/>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76C5880A-66B1-5222-2FBF-963F31F79623}"/>
              </a:ext>
            </a:extLst>
          </p:cNvPr>
          <p:cNvSpPr>
            <a:spLocks noGrp="1"/>
          </p:cNvSpPr>
          <p:nvPr>
            <p:ph type="sldNum" sz="quarter" idx="12"/>
          </p:nvPr>
        </p:nvSpPr>
        <p:spPr/>
        <p:txBody>
          <a:bodyPr/>
          <a:lstStyle/>
          <a:p>
            <a:fld id="{FBA2AAD9-678A-444D-9C91-F71F6204EDF4}" type="slidenum">
              <a:rPr lang="zh-CN" altLang="en-US" smtClean="0"/>
              <a:t>4</a:t>
            </a:fld>
            <a:endParaRPr lang="zh-CN" altLang="en-US"/>
          </a:p>
        </p:txBody>
      </p:sp>
      <p:sp>
        <p:nvSpPr>
          <p:cNvPr id="221" name="object 108">
            <a:extLst>
              <a:ext uri="{FF2B5EF4-FFF2-40B4-BE49-F238E27FC236}">
                <a16:creationId xmlns:a16="http://schemas.microsoft.com/office/drawing/2014/main" id="{A42D22F4-3E96-CAFC-662F-193A68E78D74}"/>
              </a:ext>
            </a:extLst>
          </p:cNvPr>
          <p:cNvSpPr txBox="1"/>
          <p:nvPr/>
        </p:nvSpPr>
        <p:spPr>
          <a:xfrm>
            <a:off x="563880" y="1181100"/>
            <a:ext cx="2847340" cy="368935"/>
          </a:xfrm>
          <a:prstGeom prst="rect">
            <a:avLst/>
          </a:prstGeom>
          <a:solidFill>
            <a:srgbClr val="C00000">
              <a:alpha val="10195"/>
            </a:srgbClr>
          </a:solidFill>
        </p:spPr>
        <p:txBody>
          <a:bodyPr vert="horz" wrap="square" lIns="0" tIns="36195" rIns="0" bIns="0" rtlCol="0">
            <a:spAutoFit/>
          </a:bodyPr>
          <a:lstStyle/>
          <a:p>
            <a:pPr marL="91440">
              <a:lnSpc>
                <a:spcPct val="100000"/>
              </a:lnSpc>
              <a:spcBef>
                <a:spcPts val="285"/>
              </a:spcBef>
            </a:pPr>
            <a:r>
              <a:rPr sz="1800" b="1" dirty="0">
                <a:solidFill>
                  <a:srgbClr val="C00000"/>
                </a:solidFill>
                <a:latin typeface="Microsoft YaHei"/>
                <a:cs typeface="Microsoft YaHei"/>
              </a:rPr>
              <a:t>①</a:t>
            </a:r>
            <a:r>
              <a:rPr sz="1800" b="1" spc="10" dirty="0">
                <a:solidFill>
                  <a:srgbClr val="C00000"/>
                </a:solidFill>
                <a:latin typeface="Microsoft YaHei"/>
                <a:cs typeface="Microsoft YaHei"/>
              </a:rPr>
              <a:t> </a:t>
            </a:r>
            <a:r>
              <a:rPr sz="1800" b="1" dirty="0">
                <a:solidFill>
                  <a:srgbClr val="C00000"/>
                </a:solidFill>
                <a:latin typeface="Microsoft YaHei"/>
                <a:cs typeface="Microsoft YaHei"/>
              </a:rPr>
              <a:t>forward </a:t>
            </a:r>
            <a:r>
              <a:rPr sz="1800" b="1" spc="-10" dirty="0">
                <a:solidFill>
                  <a:srgbClr val="C00000"/>
                </a:solidFill>
                <a:latin typeface="Microsoft YaHei"/>
                <a:cs typeface="Microsoft YaHei"/>
              </a:rPr>
              <a:t>(close-form)</a:t>
            </a:r>
            <a:endParaRPr sz="1800" dirty="0">
              <a:latin typeface="Microsoft YaHei"/>
              <a:cs typeface="Microsoft YaHei"/>
            </a:endParaRPr>
          </a:p>
        </p:txBody>
      </p:sp>
      <p:sp>
        <p:nvSpPr>
          <p:cNvPr id="222" name="矩形: 圆角 221">
            <a:extLst>
              <a:ext uri="{FF2B5EF4-FFF2-40B4-BE49-F238E27FC236}">
                <a16:creationId xmlns:a16="http://schemas.microsoft.com/office/drawing/2014/main" id="{AD35FDFC-9D2C-4159-4D72-363E9B2935C4}"/>
              </a:ext>
            </a:extLst>
          </p:cNvPr>
          <p:cNvSpPr/>
          <p:nvPr/>
        </p:nvSpPr>
        <p:spPr>
          <a:xfrm>
            <a:off x="1756029" y="3750683"/>
            <a:ext cx="3228594" cy="1011306"/>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3" name="文本框 222">
                <a:extLst>
                  <a:ext uri="{FF2B5EF4-FFF2-40B4-BE49-F238E27FC236}">
                    <a16:creationId xmlns:a16="http://schemas.microsoft.com/office/drawing/2014/main" id="{37718363-CE1C-5E7E-DD10-B471BB2E11C3}"/>
                  </a:ext>
                </a:extLst>
              </p:cNvPr>
              <p:cNvSpPr txBox="1"/>
              <p:nvPr/>
            </p:nvSpPr>
            <p:spPr>
              <a:xfrm>
                <a:off x="1937163" y="3855998"/>
                <a:ext cx="2893538" cy="80009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m:rPr>
                          <m:sty m:val="p"/>
                        </m:rPr>
                        <a:rPr lang="en-US" altLang="zh-CN" sz="1600" i="1" smtClean="0">
                          <a:latin typeface="Cambria Math" panose="02040503050406030204" pitchFamily="18" charset="0"/>
                        </a:rPr>
                        <m:t>IF</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ea typeface="Cambria Math" panose="02040503050406030204" pitchFamily="18" charset="0"/>
                        </a:rPr>
                        <m:t>∼</m:t>
                      </m:r>
                      <m:r>
                        <a:rPr lang="zh-CN" altLang="en-US" sz="1600" b="0" i="1" smtClean="0">
                          <a:latin typeface="Cambria Math" panose="02040503050406030204" pitchFamily="18" charset="0"/>
                          <a:ea typeface="Cambria Math" panose="02040503050406030204" pitchFamily="18" charset="0"/>
                        </a:rPr>
                        <m:t>𝒩</m:t>
                      </m:r>
                      <m:d>
                        <m:dPr>
                          <m:ctrlPr>
                            <a:rPr lang="en-US" altLang="zh-CN" sz="1600" b="0" i="1" smtClean="0">
                              <a:latin typeface="Cambria Math" panose="02040503050406030204" pitchFamily="18" charset="0"/>
                              <a:ea typeface="Cambria Math" panose="02040503050406030204" pitchFamily="18" charset="0"/>
                            </a:rPr>
                          </m:ctrlPr>
                        </m:dPr>
                        <m:e>
                          <m:sSub>
                            <m:sSubPr>
                              <m:ctrlPr>
                                <a:rPr lang="en-US" altLang="zh-CN" sz="1600" b="0" i="1" smtClean="0">
                                  <a:latin typeface="Cambria Math" panose="02040503050406030204" pitchFamily="18" charset="0"/>
                                  <a:ea typeface="Cambria Math" panose="02040503050406030204" pitchFamily="18" charset="0"/>
                                </a:rPr>
                              </m:ctrlPr>
                            </m:sSubPr>
                            <m:e>
                              <m:r>
                                <a:rPr lang="zh-CN" altLang="en-US" sz="1600" b="0" i="1" smtClean="0">
                                  <a:latin typeface="Cambria Math" panose="02040503050406030204" pitchFamily="18" charset="0"/>
                                  <a:ea typeface="Cambria Math" panose="02040503050406030204" pitchFamily="18" charset="0"/>
                                </a:rPr>
                                <m:t>𝜇</m:t>
                              </m:r>
                            </m:e>
                            <m:sub>
                              <m:r>
                                <a:rPr lang="en-US" altLang="zh-CN" sz="1600" b="0" i="1" smtClean="0">
                                  <a:latin typeface="Cambria Math" panose="02040503050406030204" pitchFamily="18" charset="0"/>
                                  <a:ea typeface="Cambria Math" panose="02040503050406030204" pitchFamily="18" charset="0"/>
                                </a:rPr>
                                <m:t>𝑥</m:t>
                              </m:r>
                            </m:sub>
                          </m:sSub>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b="0" i="1" smtClean="0">
                                  <a:latin typeface="Cambria Math" panose="02040503050406030204" pitchFamily="18" charset="0"/>
                                  <a:ea typeface="Cambria Math" panose="02040503050406030204" pitchFamily="18" charset="0"/>
                                </a:rPr>
                              </m:ctrlPr>
                            </m:sSubSupPr>
                            <m:e>
                              <m:r>
                                <a:rPr lang="zh-CN" altLang="en-US" sz="1600" b="0" i="1" smtClean="0">
                                  <a:latin typeface="Cambria Math" panose="02040503050406030204" pitchFamily="18" charset="0"/>
                                  <a:ea typeface="Cambria Math" panose="02040503050406030204" pitchFamily="18" charset="0"/>
                                </a:rPr>
                                <m:t>𝜎</m:t>
                              </m:r>
                            </m:e>
                            <m:sub>
                              <m:r>
                                <a:rPr lang="en-US" altLang="zh-CN" sz="1600" b="0" i="1" smtClean="0">
                                  <a:latin typeface="Cambria Math" panose="02040503050406030204" pitchFamily="18" charset="0"/>
                                  <a:ea typeface="Cambria Math" panose="02040503050406030204" pitchFamily="18" charset="0"/>
                                </a:rPr>
                                <m:t>𝑥</m:t>
                              </m:r>
                            </m:sub>
                            <m:sup>
                              <m:r>
                                <a:rPr lang="en-US" altLang="zh-CN" sz="1600" b="0" i="1" smtClean="0">
                                  <a:latin typeface="Cambria Math" panose="02040503050406030204" pitchFamily="18" charset="0"/>
                                  <a:ea typeface="Cambria Math" panose="02040503050406030204" pitchFamily="18" charset="0"/>
                                </a:rPr>
                                <m:t>2</m:t>
                              </m:r>
                            </m:sup>
                          </m:sSubSup>
                        </m:e>
                      </m:d>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𝑌</m:t>
                      </m:r>
                      <m:r>
                        <a:rPr lang="en-US" altLang="zh-CN" sz="1600" i="1">
                          <a:latin typeface="Cambria Math" panose="02040503050406030204" pitchFamily="18" charset="0"/>
                        </a:rPr>
                        <m:t>∼</m:t>
                      </m:r>
                      <m:r>
                        <a:rPr lang="zh-CN" altLang="en-US" sz="1600" i="1" smtClean="0">
                          <a:latin typeface="Cambria Math" panose="02040503050406030204" pitchFamily="18" charset="0"/>
                        </a:rPr>
                        <m:t>𝒩</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𝑦</m:t>
                          </m:r>
                        </m:sub>
                      </m:sSub>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ea typeface="Cambria Math" panose="02040503050406030204" pitchFamily="18" charset="0"/>
                            </a:rPr>
                          </m:ctrlPr>
                        </m:sSubSupPr>
                        <m:e>
                          <m:r>
                            <a:rPr lang="zh-CN" altLang="en-US" sz="1600" i="1">
                              <a:latin typeface="Cambria Math" panose="02040503050406030204" pitchFamily="18" charset="0"/>
                              <a:ea typeface="Cambria Math" panose="02040503050406030204" pitchFamily="18" charset="0"/>
                            </a:rPr>
                            <m:t>𝜎</m:t>
                          </m:r>
                        </m:e>
                        <m:sub>
                          <m:r>
                            <a:rPr lang="en-US" altLang="zh-CN" sz="1600" b="0" i="1" smtClean="0">
                              <a:latin typeface="Cambria Math" panose="02040503050406030204" pitchFamily="18" charset="0"/>
                              <a:ea typeface="Cambria Math" panose="02040503050406030204" pitchFamily="18" charset="0"/>
                            </a:rPr>
                            <m:t>𝑦</m:t>
                          </m:r>
                        </m:sub>
                        <m:sup>
                          <m:r>
                            <a:rPr lang="en-US" altLang="zh-CN" sz="1600" i="1">
                              <a:latin typeface="Cambria Math" panose="02040503050406030204" pitchFamily="18" charset="0"/>
                              <a:ea typeface="Cambria Math" panose="02040503050406030204" pitchFamily="18" charset="0"/>
                            </a:rPr>
                            <m:t>2</m:t>
                          </m:r>
                        </m:sup>
                      </m:sSubSup>
                      <m:r>
                        <a:rPr lang="en-US" altLang="zh-CN" sz="1600" b="0" i="1" smtClean="0">
                          <a:latin typeface="Cambria Math" panose="02040503050406030204" pitchFamily="18" charset="0"/>
                        </a:rPr>
                        <m:t>)</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𝑍</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𝑋</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𝑌</m:t>
                      </m:r>
                    </m:oMath>
                  </m:oMathPara>
                </a14:m>
                <a:endParaRPr lang="en-US" altLang="zh-CN" sz="1600" dirty="0"/>
              </a:p>
              <a:p>
                <a:pPr algn="ctr"/>
                <a14:m>
                  <m:oMath xmlns:m="http://schemas.openxmlformats.org/officeDocument/2006/math">
                    <m:r>
                      <a:rPr lang="en-US" altLang="zh-CN" sz="1600" b="0" i="1" smtClean="0">
                        <a:latin typeface="Cambria Math" panose="02040503050406030204" pitchFamily="18" charset="0"/>
                      </a:rPr>
                      <m:t>𝑇h𝑒𝑛</m:t>
                    </m:r>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𝑍</m:t>
                    </m:r>
                  </m:oMath>
                </a14:m>
                <a:r>
                  <a:rPr lang="en-US" altLang="zh-CN" sz="1600" dirty="0">
                    <a:ea typeface="Cambria Math" panose="02040503050406030204" pitchFamily="18" charset="0"/>
                  </a:rPr>
                  <a:t> </a:t>
                </a:r>
                <a14:m>
                  <m:oMath xmlns:m="http://schemas.openxmlformats.org/officeDocument/2006/math">
                    <m:r>
                      <a:rPr lang="en-US" altLang="zh-CN" sz="1600" i="1">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ea typeface="Cambria Math" panose="02040503050406030204" pitchFamily="18" charset="0"/>
                      </a:rPr>
                      <m:t>𝒩</m:t>
                    </m:r>
                    <m:d>
                      <m:dPr>
                        <m:ctrlPr>
                          <a:rPr lang="en-US" altLang="zh-CN" sz="1600" i="1">
                            <a:latin typeface="Cambria Math" panose="02040503050406030204" pitchFamily="18" charset="0"/>
                            <a:ea typeface="Cambria Math" panose="02040503050406030204" pitchFamily="18" charset="0"/>
                          </a:rPr>
                        </m:ctrlPr>
                      </m:dPr>
                      <m:e>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𝜇</m:t>
                            </m:r>
                          </m:e>
                          <m:sub>
                            <m:r>
                              <a:rPr lang="en-US" altLang="zh-CN" sz="1600" i="1">
                                <a:latin typeface="Cambria Math" panose="02040503050406030204" pitchFamily="18" charset="0"/>
                                <a:ea typeface="Cambria Math" panose="02040503050406030204" pitchFamily="18" charset="0"/>
                              </a:rPr>
                              <m:t>𝑥</m:t>
                            </m:r>
                          </m:sub>
                        </m:sSub>
                        <m:r>
                          <a:rPr lang="en-US" altLang="zh-CN" sz="1600" b="0" i="1" smtClean="0">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zh-CN" altLang="en-US" sz="1600" i="1">
                                <a:latin typeface="Cambria Math" panose="02040503050406030204" pitchFamily="18" charset="0"/>
                                <a:ea typeface="Cambria Math" panose="02040503050406030204" pitchFamily="18" charset="0"/>
                              </a:rPr>
                              <m:t>𝜇</m:t>
                            </m:r>
                          </m:e>
                          <m:sub>
                            <m:r>
                              <a:rPr lang="en-US" altLang="zh-CN" sz="1600" b="0" i="1" smtClean="0">
                                <a:latin typeface="Cambria Math" panose="02040503050406030204" pitchFamily="18" charset="0"/>
                                <a:ea typeface="Cambria Math" panose="02040503050406030204" pitchFamily="18" charset="0"/>
                              </a:rPr>
                              <m:t>𝑦</m:t>
                            </m:r>
                          </m:sub>
                        </m:sSub>
                        <m:r>
                          <a:rPr lang="en-US" altLang="zh-CN" sz="1600" i="1">
                            <a:latin typeface="Cambria Math" panose="02040503050406030204" pitchFamily="18" charset="0"/>
                            <a:ea typeface="Cambria Math" panose="02040503050406030204" pitchFamily="18" charset="0"/>
                          </a:rPr>
                          <m:t>,</m:t>
                        </m:r>
                        <m:sSubSup>
                          <m:sSubSupPr>
                            <m:ctrlPr>
                              <a:rPr lang="en-US" altLang="zh-CN" sz="1600" i="1">
                                <a:latin typeface="Cambria Math" panose="02040503050406030204" pitchFamily="18" charset="0"/>
                                <a:ea typeface="Cambria Math" panose="02040503050406030204" pitchFamily="18" charset="0"/>
                              </a:rPr>
                            </m:ctrlPr>
                          </m:sSubSupPr>
                          <m:e>
                            <m:r>
                              <a:rPr lang="zh-CN" altLang="en-US" sz="1600" i="1">
                                <a:latin typeface="Cambria Math" panose="02040503050406030204" pitchFamily="18" charset="0"/>
                                <a:ea typeface="Cambria Math" panose="02040503050406030204" pitchFamily="18" charset="0"/>
                              </a:rPr>
                              <m:t>𝜎</m:t>
                            </m:r>
                          </m:e>
                          <m:sub>
                            <m:r>
                              <a:rPr lang="en-US" altLang="zh-CN" sz="1600" i="1">
                                <a:latin typeface="Cambria Math" panose="02040503050406030204" pitchFamily="18" charset="0"/>
                                <a:ea typeface="Cambria Math" panose="02040503050406030204" pitchFamily="18" charset="0"/>
                              </a:rPr>
                              <m:t>𝑥</m:t>
                            </m:r>
                          </m:sub>
                          <m:sup>
                            <m:r>
                              <a:rPr lang="en-US" altLang="zh-CN" sz="1600" i="1">
                                <a:latin typeface="Cambria Math" panose="02040503050406030204" pitchFamily="18" charset="0"/>
                                <a:ea typeface="Cambria Math" panose="02040503050406030204" pitchFamily="18" charset="0"/>
                              </a:rPr>
                              <m:t>2</m:t>
                            </m:r>
                          </m:sup>
                        </m:sSubSup>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i="1">
                                <a:latin typeface="Cambria Math" panose="02040503050406030204" pitchFamily="18" charset="0"/>
                                <a:ea typeface="Cambria Math" panose="02040503050406030204" pitchFamily="18" charset="0"/>
                              </a:rPr>
                            </m:ctrlPr>
                          </m:sSubSupPr>
                          <m:e>
                            <m:r>
                              <a:rPr lang="zh-CN" altLang="en-US" sz="1600" i="1">
                                <a:latin typeface="Cambria Math" panose="02040503050406030204" pitchFamily="18" charset="0"/>
                                <a:ea typeface="Cambria Math" panose="02040503050406030204" pitchFamily="18" charset="0"/>
                              </a:rPr>
                              <m:t>𝜎</m:t>
                            </m:r>
                          </m:e>
                          <m:sub>
                            <m:r>
                              <a:rPr lang="en-US" altLang="zh-CN" sz="1600" b="0" i="1" smtClean="0">
                                <a:latin typeface="Cambria Math" panose="02040503050406030204" pitchFamily="18" charset="0"/>
                                <a:ea typeface="Cambria Math" panose="02040503050406030204" pitchFamily="18" charset="0"/>
                              </a:rPr>
                              <m:t>𝑦</m:t>
                            </m:r>
                          </m:sub>
                          <m:sup>
                            <m:r>
                              <a:rPr lang="en-US" altLang="zh-CN" sz="1600" i="1">
                                <a:latin typeface="Cambria Math" panose="02040503050406030204" pitchFamily="18" charset="0"/>
                                <a:ea typeface="Cambria Math" panose="02040503050406030204" pitchFamily="18" charset="0"/>
                              </a:rPr>
                              <m:t>2</m:t>
                            </m:r>
                          </m:sup>
                        </m:sSubSup>
                      </m:e>
                    </m:d>
                  </m:oMath>
                </a14:m>
                <a:endParaRPr lang="zh-CN" altLang="en-US" sz="1600" dirty="0"/>
              </a:p>
            </p:txBody>
          </p:sp>
        </mc:Choice>
        <mc:Fallback xmlns="">
          <p:sp>
            <p:nvSpPr>
              <p:cNvPr id="223" name="文本框 222">
                <a:extLst>
                  <a:ext uri="{FF2B5EF4-FFF2-40B4-BE49-F238E27FC236}">
                    <a16:creationId xmlns:a16="http://schemas.microsoft.com/office/drawing/2014/main" id="{37718363-CE1C-5E7E-DD10-B471BB2E11C3}"/>
                  </a:ext>
                </a:extLst>
              </p:cNvPr>
              <p:cNvSpPr txBox="1">
                <a:spLocks noRot="1" noChangeAspect="1" noMove="1" noResize="1" noEditPoints="1" noAdjustHandles="1" noChangeArrowheads="1" noChangeShapeType="1" noTextEdit="1"/>
              </p:cNvSpPr>
              <p:nvPr/>
            </p:nvSpPr>
            <p:spPr>
              <a:xfrm>
                <a:off x="1937163" y="3855998"/>
                <a:ext cx="2893538" cy="800091"/>
              </a:xfrm>
              <a:prstGeom prst="rect">
                <a:avLst/>
              </a:prstGeom>
              <a:blipFill>
                <a:blip r:embed="rId23"/>
                <a:stretch>
                  <a:fillRect l="-1688" r="-2321" b="-6870"/>
                </a:stretch>
              </a:blipFill>
            </p:spPr>
            <p:txBody>
              <a:bodyPr/>
              <a:lstStyle/>
              <a:p>
                <a:r>
                  <a:rPr lang="zh-CN" altLang="en-US">
                    <a:noFill/>
                  </a:rPr>
                  <a:t> </a:t>
                </a:r>
              </a:p>
            </p:txBody>
          </p:sp>
        </mc:Fallback>
      </mc:AlternateContent>
      <p:sp>
        <p:nvSpPr>
          <p:cNvPr id="224" name="文本框 223">
            <a:extLst>
              <a:ext uri="{FF2B5EF4-FFF2-40B4-BE49-F238E27FC236}">
                <a16:creationId xmlns:a16="http://schemas.microsoft.com/office/drawing/2014/main" id="{822FD8AF-95FD-9AA6-33B5-A06FD64D42EE}"/>
              </a:ext>
            </a:extLst>
          </p:cNvPr>
          <p:cNvSpPr txBox="1"/>
          <p:nvPr/>
        </p:nvSpPr>
        <p:spPr>
          <a:xfrm>
            <a:off x="774700" y="4135967"/>
            <a:ext cx="351367" cy="369332"/>
          </a:xfrm>
          <a:prstGeom prst="rect">
            <a:avLst/>
          </a:prstGeom>
          <a:noFill/>
        </p:spPr>
        <p:txBody>
          <a:bodyPr wrap="squar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225" name="文本框 224">
                <a:extLst>
                  <a:ext uri="{FF2B5EF4-FFF2-40B4-BE49-F238E27FC236}">
                    <a16:creationId xmlns:a16="http://schemas.microsoft.com/office/drawing/2014/main" id="{076181B8-FBFE-5BEE-6BB2-FAECE91417D1}"/>
                  </a:ext>
                </a:extLst>
              </p:cNvPr>
              <p:cNvSpPr txBox="1"/>
              <p:nvPr/>
            </p:nvSpPr>
            <p:spPr>
              <a:xfrm>
                <a:off x="387350" y="1731281"/>
                <a:ext cx="3819187"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𝜀</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225" name="文本框 224">
                <a:extLst>
                  <a:ext uri="{FF2B5EF4-FFF2-40B4-BE49-F238E27FC236}">
                    <a16:creationId xmlns:a16="http://schemas.microsoft.com/office/drawing/2014/main" id="{076181B8-FBFE-5BEE-6BB2-FAECE91417D1}"/>
                  </a:ext>
                </a:extLst>
              </p:cNvPr>
              <p:cNvSpPr txBox="1">
                <a:spLocks noRot="1" noChangeAspect="1" noMove="1" noResize="1" noEditPoints="1" noAdjustHandles="1" noChangeArrowheads="1" noChangeShapeType="1" noTextEdit="1"/>
              </p:cNvSpPr>
              <p:nvPr/>
            </p:nvSpPr>
            <p:spPr>
              <a:xfrm>
                <a:off x="387350" y="1731281"/>
                <a:ext cx="3819187" cy="447238"/>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6" name="文本框 225">
                <a:extLst>
                  <a:ext uri="{FF2B5EF4-FFF2-40B4-BE49-F238E27FC236}">
                    <a16:creationId xmlns:a16="http://schemas.microsoft.com/office/drawing/2014/main" id="{1343DA50-C951-6185-A123-04E8342E0623}"/>
                  </a:ext>
                </a:extLst>
              </p:cNvPr>
              <p:cNvSpPr txBox="1"/>
              <p:nvPr/>
            </p:nvSpPr>
            <p:spPr>
              <a:xfrm>
                <a:off x="723900" y="2488396"/>
                <a:ext cx="6781600"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rad>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r>
                            <a:rPr lang="en-US" altLang="zh-CN" sz="2400" i="1">
                              <a:latin typeface="Cambria Math" panose="02040503050406030204" pitchFamily="18" charset="0"/>
                            </a:rPr>
                            <m:t>−2</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𝑡</m:t>
                          </m:r>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oMath>
                  </m:oMathPara>
                </a14:m>
                <a:endParaRPr lang="zh-CN" altLang="en-US" sz="2400" dirty="0"/>
              </a:p>
            </p:txBody>
          </p:sp>
        </mc:Choice>
        <mc:Fallback xmlns="">
          <p:sp>
            <p:nvSpPr>
              <p:cNvPr id="226" name="文本框 225">
                <a:extLst>
                  <a:ext uri="{FF2B5EF4-FFF2-40B4-BE49-F238E27FC236}">
                    <a16:creationId xmlns:a16="http://schemas.microsoft.com/office/drawing/2014/main" id="{1343DA50-C951-6185-A123-04E8342E0623}"/>
                  </a:ext>
                </a:extLst>
              </p:cNvPr>
              <p:cNvSpPr txBox="1">
                <a:spLocks noRot="1" noChangeAspect="1" noMove="1" noResize="1" noEditPoints="1" noAdjustHandles="1" noChangeArrowheads="1" noChangeShapeType="1" noTextEdit="1"/>
              </p:cNvSpPr>
              <p:nvPr/>
            </p:nvSpPr>
            <p:spPr>
              <a:xfrm>
                <a:off x="723900" y="2488396"/>
                <a:ext cx="6781600" cy="447238"/>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7" name="文本框 226">
                <a:extLst>
                  <a:ext uri="{FF2B5EF4-FFF2-40B4-BE49-F238E27FC236}">
                    <a16:creationId xmlns:a16="http://schemas.microsoft.com/office/drawing/2014/main" id="{FB472BE9-5834-D926-BCA2-4E133147B9E6}"/>
                  </a:ext>
                </a:extLst>
              </p:cNvPr>
              <p:cNvSpPr txBox="1"/>
              <p:nvPr/>
            </p:nvSpPr>
            <p:spPr>
              <a:xfrm>
                <a:off x="723900" y="3078406"/>
                <a:ext cx="6988131"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𝑡</m:t>
                          </m:r>
                          <m:r>
                            <a:rPr lang="en-US" altLang="zh-CN" sz="2400" i="1">
                              <a:latin typeface="Cambria Math" panose="02040503050406030204" pitchFamily="18" charset="0"/>
                            </a:rPr>
                            <m:t>−2</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rad>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27" name="文本框 226">
                <a:extLst>
                  <a:ext uri="{FF2B5EF4-FFF2-40B4-BE49-F238E27FC236}">
                    <a16:creationId xmlns:a16="http://schemas.microsoft.com/office/drawing/2014/main" id="{FB472BE9-5834-D926-BCA2-4E133147B9E6}"/>
                  </a:ext>
                </a:extLst>
              </p:cNvPr>
              <p:cNvSpPr txBox="1">
                <a:spLocks noRot="1" noChangeAspect="1" noMove="1" noResize="1" noEditPoints="1" noAdjustHandles="1" noChangeArrowheads="1" noChangeShapeType="1" noTextEdit="1"/>
              </p:cNvSpPr>
              <p:nvPr/>
            </p:nvSpPr>
            <p:spPr>
              <a:xfrm>
                <a:off x="723900" y="3078406"/>
                <a:ext cx="6988131" cy="447238"/>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8" name="文本框 227">
                <a:extLst>
                  <a:ext uri="{FF2B5EF4-FFF2-40B4-BE49-F238E27FC236}">
                    <a16:creationId xmlns:a16="http://schemas.microsoft.com/office/drawing/2014/main" id="{47BACE36-2C91-5112-6A15-F9850A7F84DD}"/>
                  </a:ext>
                </a:extLst>
              </p:cNvPr>
              <p:cNvSpPr txBox="1"/>
              <p:nvPr/>
            </p:nvSpPr>
            <p:spPr>
              <a:xfrm>
                <a:off x="718161" y="4887577"/>
                <a:ext cx="5741123"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0</m:t>
                              </m:r>
                            </m:sub>
                          </m:sSub>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1</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r>
                                <a:rPr lang="zh-CN" altLang="en-US" sz="2400" i="1">
                                  <a:latin typeface="Cambria Math" panose="02040503050406030204" pitchFamily="18" charset="0"/>
                                </a:rPr>
                                <m:t>𝛼</m:t>
                              </m:r>
                            </m:e>
                            <m:sub>
                              <m:r>
                                <a:rPr lang="en-US" altLang="zh-CN" sz="2400" i="1">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b="0" i="1" smtClean="0">
                                  <a:latin typeface="Cambria Math" panose="02040503050406030204" pitchFamily="18" charset="0"/>
                                </a:rPr>
                                <m:t>1</m:t>
                              </m:r>
                            </m:sub>
                          </m:sSub>
                        </m:e>
                      </m:rad>
                      <m:r>
                        <a:rPr lang="zh-CN" altLang="en-US" sz="2400" i="1" smtClean="0">
                          <a:latin typeface="Cambria Math" panose="02040503050406030204" pitchFamily="18" charset="0"/>
                        </a:rPr>
                        <m:t>𝜀</m:t>
                      </m:r>
                    </m:oMath>
                  </m:oMathPara>
                </a14:m>
                <a:endParaRPr lang="zh-CN" altLang="en-US" sz="2400" dirty="0"/>
              </a:p>
            </p:txBody>
          </p:sp>
        </mc:Choice>
        <mc:Fallback xmlns="">
          <p:sp>
            <p:nvSpPr>
              <p:cNvPr id="228" name="文本框 227">
                <a:extLst>
                  <a:ext uri="{FF2B5EF4-FFF2-40B4-BE49-F238E27FC236}">
                    <a16:creationId xmlns:a16="http://schemas.microsoft.com/office/drawing/2014/main" id="{47BACE36-2C91-5112-6A15-F9850A7F84DD}"/>
                  </a:ext>
                </a:extLst>
              </p:cNvPr>
              <p:cNvSpPr txBox="1">
                <a:spLocks noRot="1" noChangeAspect="1" noMove="1" noResize="1" noEditPoints="1" noAdjustHandles="1" noChangeArrowheads="1" noChangeShapeType="1" noTextEdit="1"/>
              </p:cNvSpPr>
              <p:nvPr/>
            </p:nvSpPr>
            <p:spPr>
              <a:xfrm>
                <a:off x="718161" y="4887577"/>
                <a:ext cx="5741123" cy="447238"/>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9" name="文本框 228">
                <a:extLst>
                  <a:ext uri="{FF2B5EF4-FFF2-40B4-BE49-F238E27FC236}">
                    <a16:creationId xmlns:a16="http://schemas.microsoft.com/office/drawing/2014/main" id="{1D8401B0-1FB2-D99C-084B-EA006328F588}"/>
                  </a:ext>
                </a:extLst>
              </p:cNvPr>
              <p:cNvSpPr txBox="1"/>
              <p:nvPr/>
            </p:nvSpPr>
            <p:spPr>
              <a:xfrm>
                <a:off x="718161" y="5477587"/>
                <a:ext cx="2816220" cy="453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1</m:t>
                          </m:r>
                          <m:r>
                            <a:rPr lang="en-US" altLang="zh-CN" sz="2400" i="1">
                              <a:latin typeface="Cambria Math" panose="02040503050406030204" pitchFamily="18" charset="0"/>
                            </a:rPr>
                            <m:t>−</m:t>
                          </m:r>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r>
                        <a:rPr lang="zh-CN" altLang="en-US" sz="2400" i="1" smtClean="0">
                          <a:latin typeface="Cambria Math" panose="02040503050406030204" pitchFamily="18" charset="0"/>
                        </a:rPr>
                        <m:t>𝜀</m:t>
                      </m:r>
                    </m:oMath>
                  </m:oMathPara>
                </a14:m>
                <a:endParaRPr lang="zh-CN" altLang="en-US" sz="2400" dirty="0"/>
              </a:p>
            </p:txBody>
          </p:sp>
        </mc:Choice>
        <mc:Fallback xmlns="">
          <p:sp>
            <p:nvSpPr>
              <p:cNvPr id="229" name="文本框 228">
                <a:extLst>
                  <a:ext uri="{FF2B5EF4-FFF2-40B4-BE49-F238E27FC236}">
                    <a16:creationId xmlns:a16="http://schemas.microsoft.com/office/drawing/2014/main" id="{1D8401B0-1FB2-D99C-084B-EA006328F588}"/>
                  </a:ext>
                </a:extLst>
              </p:cNvPr>
              <p:cNvSpPr txBox="1">
                <a:spLocks noRot="1" noChangeAspect="1" noMove="1" noResize="1" noEditPoints="1" noAdjustHandles="1" noChangeArrowheads="1" noChangeShapeType="1" noTextEdit="1"/>
              </p:cNvSpPr>
              <p:nvPr/>
            </p:nvSpPr>
            <p:spPr>
              <a:xfrm>
                <a:off x="718161" y="5477587"/>
                <a:ext cx="2816220" cy="453073"/>
              </a:xfrm>
              <a:prstGeom prst="rect">
                <a:avLst/>
              </a:prstGeom>
              <a:blipFill>
                <a:blip r:embed="rId28"/>
                <a:stretch>
                  <a:fillRect/>
                </a:stretch>
              </a:blipFill>
            </p:spPr>
            <p:txBody>
              <a:bodyPr/>
              <a:lstStyle/>
              <a:p>
                <a:r>
                  <a:rPr lang="zh-CN" altLang="en-US">
                    <a:noFill/>
                  </a:rPr>
                  <a:t> </a:t>
                </a:r>
              </a:p>
            </p:txBody>
          </p:sp>
        </mc:Fallback>
      </mc:AlternateContent>
      <p:sp>
        <p:nvSpPr>
          <p:cNvPr id="230" name="矩形: 圆角 229">
            <a:extLst>
              <a:ext uri="{FF2B5EF4-FFF2-40B4-BE49-F238E27FC236}">
                <a16:creationId xmlns:a16="http://schemas.microsoft.com/office/drawing/2014/main" id="{45FA838B-80FA-71FA-A9E0-E7DBFFFE71FE}"/>
              </a:ext>
            </a:extLst>
          </p:cNvPr>
          <p:cNvSpPr/>
          <p:nvPr/>
        </p:nvSpPr>
        <p:spPr>
          <a:xfrm>
            <a:off x="1619250" y="1844675"/>
            <a:ext cx="552070" cy="369697"/>
          </a:xfrm>
          <a:prstGeom prst="roundRect">
            <a:avLst/>
          </a:prstGeom>
          <a:solidFill>
            <a:srgbClr val="A9D18E">
              <a:alpha val="5098"/>
            </a:srgbClr>
          </a:solidFill>
          <a:ln>
            <a:solidFill>
              <a:srgbClr val="53823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1" name="矩形: 圆角 230">
            <a:extLst>
              <a:ext uri="{FF2B5EF4-FFF2-40B4-BE49-F238E27FC236}">
                <a16:creationId xmlns:a16="http://schemas.microsoft.com/office/drawing/2014/main" id="{9D98740C-F1EC-150F-CE83-130773363E22}"/>
              </a:ext>
            </a:extLst>
          </p:cNvPr>
          <p:cNvSpPr/>
          <p:nvPr/>
        </p:nvSpPr>
        <p:spPr>
          <a:xfrm>
            <a:off x="1633600" y="2518428"/>
            <a:ext cx="3827400" cy="426847"/>
          </a:xfrm>
          <a:prstGeom prst="roundRect">
            <a:avLst/>
          </a:prstGeom>
          <a:solidFill>
            <a:srgbClr val="A9D18E">
              <a:alpha val="5098"/>
            </a:srgbClr>
          </a:solidFill>
          <a:ln>
            <a:solidFill>
              <a:srgbClr val="53823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32" name="连接符: 曲线 231">
            <a:extLst>
              <a:ext uri="{FF2B5EF4-FFF2-40B4-BE49-F238E27FC236}">
                <a16:creationId xmlns:a16="http://schemas.microsoft.com/office/drawing/2014/main" id="{0D1BA904-68AF-3414-23A3-6B2DD96C4B94}"/>
              </a:ext>
            </a:extLst>
          </p:cNvPr>
          <p:cNvCxnSpPr>
            <a:cxnSpLocks/>
            <a:stCxn id="230" idx="2"/>
            <a:endCxn id="231" idx="0"/>
          </p:cNvCxnSpPr>
          <p:nvPr/>
        </p:nvCxnSpPr>
        <p:spPr>
          <a:xfrm rot="16200000" flipH="1">
            <a:off x="2569264" y="1540392"/>
            <a:ext cx="304056" cy="1652015"/>
          </a:xfrm>
          <a:prstGeom prst="curvedConnector3">
            <a:avLst>
              <a:gd name="adj1" fmla="val 50000"/>
            </a:avLst>
          </a:prstGeom>
          <a:ln>
            <a:solidFill>
              <a:srgbClr val="3A0C7B"/>
            </a:solidFill>
            <a:tailEnd type="triangle"/>
          </a:ln>
        </p:spPr>
        <p:style>
          <a:lnRef idx="1">
            <a:schemeClr val="accent1"/>
          </a:lnRef>
          <a:fillRef idx="0">
            <a:schemeClr val="accent1"/>
          </a:fillRef>
          <a:effectRef idx="0">
            <a:schemeClr val="accent1"/>
          </a:effectRef>
          <a:fontRef idx="minor">
            <a:schemeClr val="tx1"/>
          </a:fontRef>
        </p:style>
      </p:cxnSp>
      <p:sp>
        <p:nvSpPr>
          <p:cNvPr id="248" name="object 68">
            <a:extLst>
              <a:ext uri="{FF2B5EF4-FFF2-40B4-BE49-F238E27FC236}">
                <a16:creationId xmlns:a16="http://schemas.microsoft.com/office/drawing/2014/main" id="{10B50A26-E109-D272-C0ED-D62D90207841}"/>
              </a:ext>
            </a:extLst>
          </p:cNvPr>
          <p:cNvSpPr/>
          <p:nvPr/>
        </p:nvSpPr>
        <p:spPr>
          <a:xfrm>
            <a:off x="7604759" y="956434"/>
            <a:ext cx="4220210" cy="2258695"/>
          </a:xfrm>
          <a:custGeom>
            <a:avLst/>
            <a:gdLst/>
            <a:ahLst/>
            <a:cxnLst/>
            <a:rect l="l" t="t" r="r" b="b"/>
            <a:pathLst>
              <a:path w="4220209" h="2258695">
                <a:moveTo>
                  <a:pt x="4042664" y="0"/>
                </a:moveTo>
                <a:lnTo>
                  <a:pt x="177292" y="0"/>
                </a:lnTo>
                <a:lnTo>
                  <a:pt x="130160" y="6332"/>
                </a:lnTo>
                <a:lnTo>
                  <a:pt x="87808" y="24205"/>
                </a:lnTo>
                <a:lnTo>
                  <a:pt x="51927" y="51927"/>
                </a:lnTo>
                <a:lnTo>
                  <a:pt x="24205" y="87808"/>
                </a:lnTo>
                <a:lnTo>
                  <a:pt x="6332" y="130160"/>
                </a:lnTo>
                <a:lnTo>
                  <a:pt x="0" y="177291"/>
                </a:lnTo>
                <a:lnTo>
                  <a:pt x="0" y="2081276"/>
                </a:lnTo>
                <a:lnTo>
                  <a:pt x="6332" y="2128407"/>
                </a:lnTo>
                <a:lnTo>
                  <a:pt x="24205" y="2170759"/>
                </a:lnTo>
                <a:lnTo>
                  <a:pt x="51927" y="2206640"/>
                </a:lnTo>
                <a:lnTo>
                  <a:pt x="87808" y="2234362"/>
                </a:lnTo>
                <a:lnTo>
                  <a:pt x="130160" y="2252235"/>
                </a:lnTo>
                <a:lnTo>
                  <a:pt x="177292" y="2258567"/>
                </a:lnTo>
                <a:lnTo>
                  <a:pt x="4042664" y="2258567"/>
                </a:lnTo>
                <a:lnTo>
                  <a:pt x="4089795" y="2252235"/>
                </a:lnTo>
                <a:lnTo>
                  <a:pt x="4132147" y="2234362"/>
                </a:lnTo>
                <a:lnTo>
                  <a:pt x="4168028" y="2206640"/>
                </a:lnTo>
                <a:lnTo>
                  <a:pt x="4195750" y="2170759"/>
                </a:lnTo>
                <a:lnTo>
                  <a:pt x="4213623" y="2128407"/>
                </a:lnTo>
                <a:lnTo>
                  <a:pt x="4219956" y="2081276"/>
                </a:lnTo>
                <a:lnTo>
                  <a:pt x="4219956" y="177291"/>
                </a:lnTo>
                <a:lnTo>
                  <a:pt x="4213623" y="130160"/>
                </a:lnTo>
                <a:lnTo>
                  <a:pt x="4195750" y="87808"/>
                </a:lnTo>
                <a:lnTo>
                  <a:pt x="4168028" y="51927"/>
                </a:lnTo>
                <a:lnTo>
                  <a:pt x="4132147" y="24205"/>
                </a:lnTo>
                <a:lnTo>
                  <a:pt x="4089795" y="6332"/>
                </a:lnTo>
                <a:lnTo>
                  <a:pt x="4042664" y="0"/>
                </a:lnTo>
                <a:close/>
              </a:path>
            </a:pathLst>
          </a:custGeom>
          <a:solidFill>
            <a:srgbClr val="C5DFB4">
              <a:alpha val="5097"/>
            </a:srgbClr>
          </a:solidFill>
        </p:spPr>
        <p:txBody>
          <a:bodyPr wrap="square" lIns="0" tIns="0" rIns="0" bIns="0" rtlCol="0"/>
          <a:lstStyle/>
          <a:p>
            <a:endParaRPr dirty="0"/>
          </a:p>
        </p:txBody>
      </p:sp>
      <p:sp>
        <p:nvSpPr>
          <p:cNvPr id="249" name="object 61">
            <a:extLst>
              <a:ext uri="{FF2B5EF4-FFF2-40B4-BE49-F238E27FC236}">
                <a16:creationId xmlns:a16="http://schemas.microsoft.com/office/drawing/2014/main" id="{C2F32CDC-B7CB-976B-AEB3-276106921FFF}"/>
              </a:ext>
            </a:extLst>
          </p:cNvPr>
          <p:cNvSpPr/>
          <p:nvPr/>
        </p:nvSpPr>
        <p:spPr>
          <a:xfrm>
            <a:off x="7604759" y="3567684"/>
            <a:ext cx="4220210" cy="2415540"/>
          </a:xfrm>
          <a:custGeom>
            <a:avLst/>
            <a:gdLst/>
            <a:ahLst/>
            <a:cxnLst/>
            <a:rect l="l" t="t" r="r" b="b"/>
            <a:pathLst>
              <a:path w="4220209" h="2415540">
                <a:moveTo>
                  <a:pt x="4030345" y="0"/>
                </a:moveTo>
                <a:lnTo>
                  <a:pt x="189611" y="0"/>
                </a:lnTo>
                <a:lnTo>
                  <a:pt x="139185" y="6769"/>
                </a:lnTo>
                <a:lnTo>
                  <a:pt x="93885" y="25875"/>
                </a:lnTo>
                <a:lnTo>
                  <a:pt x="55514" y="55514"/>
                </a:lnTo>
                <a:lnTo>
                  <a:pt x="25875" y="93885"/>
                </a:lnTo>
                <a:lnTo>
                  <a:pt x="6769" y="139185"/>
                </a:lnTo>
                <a:lnTo>
                  <a:pt x="0" y="189610"/>
                </a:lnTo>
                <a:lnTo>
                  <a:pt x="0" y="2225916"/>
                </a:lnTo>
                <a:lnTo>
                  <a:pt x="6769" y="2276325"/>
                </a:lnTo>
                <a:lnTo>
                  <a:pt x="25875" y="2321622"/>
                </a:lnTo>
                <a:lnTo>
                  <a:pt x="55514" y="2359999"/>
                </a:lnTo>
                <a:lnTo>
                  <a:pt x="93885" y="2389650"/>
                </a:lnTo>
                <a:lnTo>
                  <a:pt x="139185" y="2408766"/>
                </a:lnTo>
                <a:lnTo>
                  <a:pt x="189611" y="2415540"/>
                </a:lnTo>
                <a:lnTo>
                  <a:pt x="4030345" y="2415540"/>
                </a:lnTo>
                <a:lnTo>
                  <a:pt x="4080770" y="2408766"/>
                </a:lnTo>
                <a:lnTo>
                  <a:pt x="4126070" y="2389650"/>
                </a:lnTo>
                <a:lnTo>
                  <a:pt x="4164441" y="2359999"/>
                </a:lnTo>
                <a:lnTo>
                  <a:pt x="4194080" y="2321622"/>
                </a:lnTo>
                <a:lnTo>
                  <a:pt x="4213186" y="2276325"/>
                </a:lnTo>
                <a:lnTo>
                  <a:pt x="4219956" y="2225916"/>
                </a:lnTo>
                <a:lnTo>
                  <a:pt x="4219956" y="189610"/>
                </a:lnTo>
                <a:lnTo>
                  <a:pt x="4213186" y="139185"/>
                </a:lnTo>
                <a:lnTo>
                  <a:pt x="4194080" y="93885"/>
                </a:lnTo>
                <a:lnTo>
                  <a:pt x="4164441" y="55514"/>
                </a:lnTo>
                <a:lnTo>
                  <a:pt x="4126070" y="25875"/>
                </a:lnTo>
                <a:lnTo>
                  <a:pt x="4080770" y="6769"/>
                </a:lnTo>
                <a:lnTo>
                  <a:pt x="4030345" y="0"/>
                </a:lnTo>
                <a:close/>
              </a:path>
            </a:pathLst>
          </a:custGeom>
          <a:solidFill>
            <a:srgbClr val="1F4E79">
              <a:alpha val="5097"/>
            </a:srgbClr>
          </a:solidFill>
        </p:spPr>
        <p:txBody>
          <a:bodyPr wrap="square" lIns="0" tIns="0" rIns="0" bIns="0" rtlCol="0"/>
          <a:lstStyle/>
          <a:p>
            <a:endParaRPr dirty="0"/>
          </a:p>
        </p:txBody>
      </p:sp>
      <p:sp>
        <p:nvSpPr>
          <p:cNvPr id="250" name="object 62">
            <a:extLst>
              <a:ext uri="{FF2B5EF4-FFF2-40B4-BE49-F238E27FC236}">
                <a16:creationId xmlns:a16="http://schemas.microsoft.com/office/drawing/2014/main" id="{FB97B4B6-4219-012D-8ACF-4920C378291B}"/>
              </a:ext>
            </a:extLst>
          </p:cNvPr>
          <p:cNvSpPr/>
          <p:nvPr/>
        </p:nvSpPr>
        <p:spPr>
          <a:xfrm>
            <a:off x="7604759" y="3567684"/>
            <a:ext cx="4220210" cy="2415540"/>
          </a:xfrm>
          <a:custGeom>
            <a:avLst/>
            <a:gdLst/>
            <a:ahLst/>
            <a:cxnLst/>
            <a:rect l="l" t="t" r="r" b="b"/>
            <a:pathLst>
              <a:path w="4220209" h="2415540">
                <a:moveTo>
                  <a:pt x="0" y="189610"/>
                </a:moveTo>
                <a:lnTo>
                  <a:pt x="6769" y="139185"/>
                </a:lnTo>
                <a:lnTo>
                  <a:pt x="25875" y="93885"/>
                </a:lnTo>
                <a:lnTo>
                  <a:pt x="55514" y="55514"/>
                </a:lnTo>
                <a:lnTo>
                  <a:pt x="93885" y="25875"/>
                </a:lnTo>
                <a:lnTo>
                  <a:pt x="139185" y="6769"/>
                </a:lnTo>
                <a:lnTo>
                  <a:pt x="189611" y="0"/>
                </a:lnTo>
                <a:lnTo>
                  <a:pt x="4030345" y="0"/>
                </a:lnTo>
                <a:lnTo>
                  <a:pt x="4080770" y="6769"/>
                </a:lnTo>
                <a:lnTo>
                  <a:pt x="4126070" y="25875"/>
                </a:lnTo>
                <a:lnTo>
                  <a:pt x="4164441" y="55514"/>
                </a:lnTo>
                <a:lnTo>
                  <a:pt x="4194080" y="93885"/>
                </a:lnTo>
                <a:lnTo>
                  <a:pt x="4213186" y="139185"/>
                </a:lnTo>
                <a:lnTo>
                  <a:pt x="4219956" y="189610"/>
                </a:lnTo>
                <a:lnTo>
                  <a:pt x="4219956" y="2225916"/>
                </a:lnTo>
                <a:lnTo>
                  <a:pt x="4213186" y="2276325"/>
                </a:lnTo>
                <a:lnTo>
                  <a:pt x="4194080" y="2321622"/>
                </a:lnTo>
                <a:lnTo>
                  <a:pt x="4164441" y="2359999"/>
                </a:lnTo>
                <a:lnTo>
                  <a:pt x="4126070" y="2389650"/>
                </a:lnTo>
                <a:lnTo>
                  <a:pt x="4080770" y="2408766"/>
                </a:lnTo>
                <a:lnTo>
                  <a:pt x="4030345" y="2415540"/>
                </a:lnTo>
                <a:lnTo>
                  <a:pt x="189611" y="2415540"/>
                </a:lnTo>
                <a:lnTo>
                  <a:pt x="139185" y="2408766"/>
                </a:lnTo>
                <a:lnTo>
                  <a:pt x="93885" y="2389650"/>
                </a:lnTo>
                <a:lnTo>
                  <a:pt x="55514" y="2359999"/>
                </a:lnTo>
                <a:lnTo>
                  <a:pt x="25875" y="2321622"/>
                </a:lnTo>
                <a:lnTo>
                  <a:pt x="6769" y="2276325"/>
                </a:lnTo>
                <a:lnTo>
                  <a:pt x="0" y="2225916"/>
                </a:lnTo>
                <a:lnTo>
                  <a:pt x="0" y="189610"/>
                </a:lnTo>
                <a:close/>
              </a:path>
            </a:pathLst>
          </a:custGeom>
          <a:ln w="12700">
            <a:solidFill>
              <a:srgbClr val="2D75B6"/>
            </a:solidFill>
            <a:prstDash val="sysDash"/>
          </a:ln>
        </p:spPr>
        <p:txBody>
          <a:bodyPr wrap="square" lIns="0" tIns="0" rIns="0" bIns="0" rtlCol="0"/>
          <a:lstStyle/>
          <a:p>
            <a:endParaRPr/>
          </a:p>
        </p:txBody>
      </p:sp>
      <p:pic>
        <p:nvPicPr>
          <p:cNvPr id="251" name="object 64">
            <a:extLst>
              <a:ext uri="{FF2B5EF4-FFF2-40B4-BE49-F238E27FC236}">
                <a16:creationId xmlns:a16="http://schemas.microsoft.com/office/drawing/2014/main" id="{143FD6CB-B272-6DD1-BE99-79588D8230E5}"/>
              </a:ext>
            </a:extLst>
          </p:cNvPr>
          <p:cNvPicPr/>
          <p:nvPr/>
        </p:nvPicPr>
        <p:blipFill>
          <a:blip r:embed="rId29">
            <a:extLst>
              <a:ext uri="{28A0092B-C50C-407E-A947-70E740481C1C}">
                <a14:useLocalDpi xmlns:a14="http://schemas.microsoft.com/office/drawing/2010/main" val="0"/>
              </a:ext>
            </a:extLst>
          </a:blip>
          <a:srcRect/>
          <a:stretch/>
        </p:blipFill>
        <p:spPr>
          <a:xfrm>
            <a:off x="10145267" y="3848100"/>
            <a:ext cx="966216" cy="966216"/>
          </a:xfrm>
          <a:prstGeom prst="rect">
            <a:avLst/>
          </a:prstGeom>
        </p:spPr>
      </p:pic>
      <p:pic>
        <p:nvPicPr>
          <p:cNvPr id="252" name="object 65">
            <a:extLst>
              <a:ext uri="{FF2B5EF4-FFF2-40B4-BE49-F238E27FC236}">
                <a16:creationId xmlns:a16="http://schemas.microsoft.com/office/drawing/2014/main" id="{23EBF945-610B-1DD4-724E-8B3FC188BE56}"/>
              </a:ext>
            </a:extLst>
          </p:cNvPr>
          <p:cNvPicPr/>
          <p:nvPr/>
        </p:nvPicPr>
        <p:blipFill>
          <a:blip r:embed="rId30">
            <a:extLst>
              <a:ext uri="{28A0092B-C50C-407E-A947-70E740481C1C}">
                <a14:useLocalDpi xmlns:a14="http://schemas.microsoft.com/office/drawing/2010/main" val="0"/>
              </a:ext>
            </a:extLst>
          </a:blip>
          <a:srcRect/>
          <a:stretch/>
        </p:blipFill>
        <p:spPr>
          <a:xfrm>
            <a:off x="8300465" y="3848100"/>
            <a:ext cx="966216" cy="966216"/>
          </a:xfrm>
          <a:prstGeom prst="rect">
            <a:avLst/>
          </a:prstGeom>
        </p:spPr>
      </p:pic>
      <p:sp>
        <p:nvSpPr>
          <p:cNvPr id="253" name="object 66">
            <a:extLst>
              <a:ext uri="{FF2B5EF4-FFF2-40B4-BE49-F238E27FC236}">
                <a16:creationId xmlns:a16="http://schemas.microsoft.com/office/drawing/2014/main" id="{17DB75FD-060D-80AA-1156-196E450472B2}"/>
              </a:ext>
            </a:extLst>
          </p:cNvPr>
          <p:cNvSpPr/>
          <p:nvPr/>
        </p:nvSpPr>
        <p:spPr>
          <a:xfrm>
            <a:off x="9268205" y="4279519"/>
            <a:ext cx="877569" cy="104775"/>
          </a:xfrm>
          <a:custGeom>
            <a:avLst/>
            <a:gdLst/>
            <a:ahLst/>
            <a:cxnLst/>
            <a:rect l="l" t="t" r="r" b="b"/>
            <a:pathLst>
              <a:path w="877570" h="104775">
                <a:moveTo>
                  <a:pt x="772541" y="0"/>
                </a:moveTo>
                <a:lnTo>
                  <a:pt x="772541" y="104774"/>
                </a:lnTo>
                <a:lnTo>
                  <a:pt x="842475" y="69849"/>
                </a:lnTo>
                <a:lnTo>
                  <a:pt x="790067" y="69849"/>
                </a:lnTo>
                <a:lnTo>
                  <a:pt x="790067" y="34924"/>
                </a:lnTo>
                <a:lnTo>
                  <a:pt x="842306" y="34924"/>
                </a:lnTo>
                <a:lnTo>
                  <a:pt x="772541" y="0"/>
                </a:lnTo>
                <a:close/>
              </a:path>
              <a:path w="877570" h="104775">
                <a:moveTo>
                  <a:pt x="772541" y="34924"/>
                </a:moveTo>
                <a:lnTo>
                  <a:pt x="0" y="34924"/>
                </a:lnTo>
                <a:lnTo>
                  <a:pt x="0" y="69849"/>
                </a:lnTo>
                <a:lnTo>
                  <a:pt x="772541" y="69849"/>
                </a:lnTo>
                <a:lnTo>
                  <a:pt x="772541" y="34924"/>
                </a:lnTo>
                <a:close/>
              </a:path>
              <a:path w="877570" h="104775">
                <a:moveTo>
                  <a:pt x="842306" y="34924"/>
                </a:moveTo>
                <a:lnTo>
                  <a:pt x="790067" y="34924"/>
                </a:lnTo>
                <a:lnTo>
                  <a:pt x="790067" y="69849"/>
                </a:lnTo>
                <a:lnTo>
                  <a:pt x="842475" y="69849"/>
                </a:lnTo>
                <a:lnTo>
                  <a:pt x="877316" y="52450"/>
                </a:lnTo>
                <a:lnTo>
                  <a:pt x="842306" y="34924"/>
                </a:lnTo>
                <a:close/>
              </a:path>
            </a:pathLst>
          </a:custGeom>
          <a:solidFill>
            <a:srgbClr val="6F2F9F"/>
          </a:solidFill>
        </p:spPr>
        <p:txBody>
          <a:bodyPr wrap="square" lIns="0" tIns="0" rIns="0" bIns="0" rtlCol="0"/>
          <a:lstStyle/>
          <a:p>
            <a:endParaRPr/>
          </a:p>
        </p:txBody>
      </p:sp>
      <p:sp>
        <p:nvSpPr>
          <p:cNvPr id="254" name="object 69">
            <a:extLst>
              <a:ext uri="{FF2B5EF4-FFF2-40B4-BE49-F238E27FC236}">
                <a16:creationId xmlns:a16="http://schemas.microsoft.com/office/drawing/2014/main" id="{05CF970B-8135-E91B-BE1D-A2AE19B093C2}"/>
              </a:ext>
            </a:extLst>
          </p:cNvPr>
          <p:cNvSpPr/>
          <p:nvPr/>
        </p:nvSpPr>
        <p:spPr>
          <a:xfrm>
            <a:off x="7614793" y="956434"/>
            <a:ext cx="4220210" cy="2258695"/>
          </a:xfrm>
          <a:custGeom>
            <a:avLst/>
            <a:gdLst/>
            <a:ahLst/>
            <a:cxnLst/>
            <a:rect l="l" t="t" r="r" b="b"/>
            <a:pathLst>
              <a:path w="4220209" h="2258695">
                <a:moveTo>
                  <a:pt x="0" y="177291"/>
                </a:moveTo>
                <a:lnTo>
                  <a:pt x="6332" y="130160"/>
                </a:lnTo>
                <a:lnTo>
                  <a:pt x="24205" y="87808"/>
                </a:lnTo>
                <a:lnTo>
                  <a:pt x="51927" y="51927"/>
                </a:lnTo>
                <a:lnTo>
                  <a:pt x="87808" y="24205"/>
                </a:lnTo>
                <a:lnTo>
                  <a:pt x="130160" y="6332"/>
                </a:lnTo>
                <a:lnTo>
                  <a:pt x="177292" y="0"/>
                </a:lnTo>
                <a:lnTo>
                  <a:pt x="4042664" y="0"/>
                </a:lnTo>
                <a:lnTo>
                  <a:pt x="4089795" y="6332"/>
                </a:lnTo>
                <a:lnTo>
                  <a:pt x="4132147" y="24205"/>
                </a:lnTo>
                <a:lnTo>
                  <a:pt x="4168028" y="51927"/>
                </a:lnTo>
                <a:lnTo>
                  <a:pt x="4195750" y="87808"/>
                </a:lnTo>
                <a:lnTo>
                  <a:pt x="4213623" y="130160"/>
                </a:lnTo>
                <a:lnTo>
                  <a:pt x="4219956" y="177291"/>
                </a:lnTo>
                <a:lnTo>
                  <a:pt x="4219956" y="2081276"/>
                </a:lnTo>
                <a:lnTo>
                  <a:pt x="4213623" y="2128407"/>
                </a:lnTo>
                <a:lnTo>
                  <a:pt x="4195750" y="2170759"/>
                </a:lnTo>
                <a:lnTo>
                  <a:pt x="4168028" y="2206640"/>
                </a:lnTo>
                <a:lnTo>
                  <a:pt x="4132147" y="2234362"/>
                </a:lnTo>
                <a:lnTo>
                  <a:pt x="4089795" y="2252235"/>
                </a:lnTo>
                <a:lnTo>
                  <a:pt x="4042664" y="2258567"/>
                </a:lnTo>
                <a:lnTo>
                  <a:pt x="177292" y="2258567"/>
                </a:lnTo>
                <a:lnTo>
                  <a:pt x="130160" y="2252235"/>
                </a:lnTo>
                <a:lnTo>
                  <a:pt x="87808" y="2234362"/>
                </a:lnTo>
                <a:lnTo>
                  <a:pt x="51927" y="2206640"/>
                </a:lnTo>
                <a:lnTo>
                  <a:pt x="24205" y="2170759"/>
                </a:lnTo>
                <a:lnTo>
                  <a:pt x="6332" y="2128407"/>
                </a:lnTo>
                <a:lnTo>
                  <a:pt x="0" y="2081276"/>
                </a:lnTo>
                <a:lnTo>
                  <a:pt x="0" y="177291"/>
                </a:lnTo>
                <a:close/>
              </a:path>
            </a:pathLst>
          </a:custGeom>
          <a:ln w="12700">
            <a:solidFill>
              <a:srgbClr val="538235"/>
            </a:solidFill>
            <a:prstDash val="sysDash"/>
          </a:ln>
        </p:spPr>
        <p:txBody>
          <a:bodyPr wrap="square" lIns="0" tIns="0" rIns="0" bIns="0" rtlCol="0"/>
          <a:lstStyle/>
          <a:p>
            <a:endParaRPr/>
          </a:p>
        </p:txBody>
      </p:sp>
      <p:pic>
        <p:nvPicPr>
          <p:cNvPr id="255" name="object 73">
            <a:extLst>
              <a:ext uri="{FF2B5EF4-FFF2-40B4-BE49-F238E27FC236}">
                <a16:creationId xmlns:a16="http://schemas.microsoft.com/office/drawing/2014/main" id="{4BA3ADCF-FEAE-0434-B851-BD6ECE065BEE}"/>
              </a:ext>
            </a:extLst>
          </p:cNvPr>
          <p:cNvPicPr/>
          <p:nvPr/>
        </p:nvPicPr>
        <p:blipFill>
          <a:blip r:embed="rId31">
            <a:extLst>
              <a:ext uri="{28A0092B-C50C-407E-A947-70E740481C1C}">
                <a14:useLocalDpi xmlns:a14="http://schemas.microsoft.com/office/drawing/2010/main" val="0"/>
              </a:ext>
            </a:extLst>
          </a:blip>
          <a:srcRect/>
          <a:stretch/>
        </p:blipFill>
        <p:spPr>
          <a:xfrm>
            <a:off x="8284463" y="1250441"/>
            <a:ext cx="966216" cy="966216"/>
          </a:xfrm>
          <a:prstGeom prst="rect">
            <a:avLst/>
          </a:prstGeom>
        </p:spPr>
      </p:pic>
      <p:pic>
        <p:nvPicPr>
          <p:cNvPr id="160" name="object 74">
            <a:extLst>
              <a:ext uri="{FF2B5EF4-FFF2-40B4-BE49-F238E27FC236}">
                <a16:creationId xmlns:a16="http://schemas.microsoft.com/office/drawing/2014/main" id="{E46D849C-85F7-A09D-4FF7-ED295110EE70}"/>
              </a:ext>
            </a:extLst>
          </p:cNvPr>
          <p:cNvPicPr/>
          <p:nvPr/>
        </p:nvPicPr>
        <p:blipFill>
          <a:blip r:embed="rId32">
            <a:extLst>
              <a:ext uri="{28A0092B-C50C-407E-A947-70E740481C1C}">
                <a14:useLocalDpi xmlns:a14="http://schemas.microsoft.com/office/drawing/2010/main" val="0"/>
              </a:ext>
            </a:extLst>
          </a:blip>
          <a:srcRect/>
          <a:stretch/>
        </p:blipFill>
        <p:spPr>
          <a:xfrm>
            <a:off x="10146029" y="1252728"/>
            <a:ext cx="961644" cy="961644"/>
          </a:xfrm>
          <a:prstGeom prst="rect">
            <a:avLst/>
          </a:prstGeom>
        </p:spPr>
      </p:pic>
      <p:sp>
        <p:nvSpPr>
          <p:cNvPr id="161" name="object 75">
            <a:extLst>
              <a:ext uri="{FF2B5EF4-FFF2-40B4-BE49-F238E27FC236}">
                <a16:creationId xmlns:a16="http://schemas.microsoft.com/office/drawing/2014/main" id="{28200DCC-C5F6-6AE8-400A-2A94D5E2D235}"/>
              </a:ext>
            </a:extLst>
          </p:cNvPr>
          <p:cNvSpPr/>
          <p:nvPr/>
        </p:nvSpPr>
        <p:spPr>
          <a:xfrm>
            <a:off x="9251441" y="1682750"/>
            <a:ext cx="892175" cy="104775"/>
          </a:xfrm>
          <a:custGeom>
            <a:avLst/>
            <a:gdLst/>
            <a:ahLst/>
            <a:cxnLst/>
            <a:rect l="l" t="t" r="r" b="b"/>
            <a:pathLst>
              <a:path w="892175" h="104775">
                <a:moveTo>
                  <a:pt x="787400" y="0"/>
                </a:moveTo>
                <a:lnTo>
                  <a:pt x="787400" y="104775"/>
                </a:lnTo>
                <a:lnTo>
                  <a:pt x="857165" y="69850"/>
                </a:lnTo>
                <a:lnTo>
                  <a:pt x="804799" y="69850"/>
                </a:lnTo>
                <a:lnTo>
                  <a:pt x="804799" y="34925"/>
                </a:lnTo>
                <a:lnTo>
                  <a:pt x="857334" y="34925"/>
                </a:lnTo>
                <a:lnTo>
                  <a:pt x="787400" y="0"/>
                </a:lnTo>
                <a:close/>
              </a:path>
              <a:path w="892175" h="104775">
                <a:moveTo>
                  <a:pt x="787400" y="34925"/>
                </a:moveTo>
                <a:lnTo>
                  <a:pt x="0" y="34925"/>
                </a:lnTo>
                <a:lnTo>
                  <a:pt x="0" y="69850"/>
                </a:lnTo>
                <a:lnTo>
                  <a:pt x="787400" y="69850"/>
                </a:lnTo>
                <a:lnTo>
                  <a:pt x="787400" y="34925"/>
                </a:lnTo>
                <a:close/>
              </a:path>
              <a:path w="892175" h="104775">
                <a:moveTo>
                  <a:pt x="857334" y="34925"/>
                </a:moveTo>
                <a:lnTo>
                  <a:pt x="804799" y="34925"/>
                </a:lnTo>
                <a:lnTo>
                  <a:pt x="804799" y="69850"/>
                </a:lnTo>
                <a:lnTo>
                  <a:pt x="857165" y="69850"/>
                </a:lnTo>
                <a:lnTo>
                  <a:pt x="892175" y="52324"/>
                </a:lnTo>
                <a:lnTo>
                  <a:pt x="857334" y="34925"/>
                </a:lnTo>
                <a:close/>
              </a:path>
            </a:pathLst>
          </a:custGeom>
          <a:solidFill>
            <a:srgbClr val="6F2F9F"/>
          </a:solidFill>
        </p:spPr>
        <p:txBody>
          <a:bodyPr wrap="square" lIns="0" tIns="0" rIns="0" bIns="0" rtlCol="0"/>
          <a:lstStyle/>
          <a:p>
            <a:endParaRPr/>
          </a:p>
        </p:txBody>
      </p:sp>
      <p:sp>
        <p:nvSpPr>
          <p:cNvPr id="162" name="object 76">
            <a:extLst>
              <a:ext uri="{FF2B5EF4-FFF2-40B4-BE49-F238E27FC236}">
                <a16:creationId xmlns:a16="http://schemas.microsoft.com/office/drawing/2014/main" id="{6E9AF700-7047-B3D1-C222-1244C3609669}"/>
              </a:ext>
            </a:extLst>
          </p:cNvPr>
          <p:cNvSpPr txBox="1"/>
          <p:nvPr/>
        </p:nvSpPr>
        <p:spPr>
          <a:xfrm>
            <a:off x="9412985" y="1760347"/>
            <a:ext cx="607695"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dirty="0">
              <a:latin typeface="Calibri"/>
              <a:cs typeface="Calibri"/>
            </a:endParaRPr>
          </a:p>
        </p:txBody>
      </p:sp>
      <p:pic>
        <p:nvPicPr>
          <p:cNvPr id="163" name="object 88">
            <a:extLst>
              <a:ext uri="{FF2B5EF4-FFF2-40B4-BE49-F238E27FC236}">
                <a16:creationId xmlns:a16="http://schemas.microsoft.com/office/drawing/2014/main" id="{3365D182-8968-32CB-65C9-082B005FFB30}"/>
              </a:ext>
            </a:extLst>
          </p:cNvPr>
          <p:cNvPicPr/>
          <p:nvPr/>
        </p:nvPicPr>
        <p:blipFill>
          <a:blip r:embed="rId33" cstate="print"/>
          <a:stretch>
            <a:fillRect/>
          </a:stretch>
        </p:blipFill>
        <p:spPr>
          <a:xfrm>
            <a:off x="9421367" y="1030224"/>
            <a:ext cx="586740" cy="586739"/>
          </a:xfrm>
          <a:prstGeom prst="rect">
            <a:avLst/>
          </a:prstGeom>
        </p:spPr>
      </p:pic>
      <p:sp>
        <p:nvSpPr>
          <p:cNvPr id="164" name="object 89">
            <a:extLst>
              <a:ext uri="{FF2B5EF4-FFF2-40B4-BE49-F238E27FC236}">
                <a16:creationId xmlns:a16="http://schemas.microsoft.com/office/drawing/2014/main" id="{E4411002-631D-4331-921E-BD651A0DCAD5}"/>
              </a:ext>
            </a:extLst>
          </p:cNvPr>
          <p:cNvSpPr/>
          <p:nvPr/>
        </p:nvSpPr>
        <p:spPr>
          <a:xfrm>
            <a:off x="9421367" y="1037844"/>
            <a:ext cx="586740" cy="579120"/>
          </a:xfrm>
          <a:custGeom>
            <a:avLst/>
            <a:gdLst/>
            <a:ahLst/>
            <a:cxnLst/>
            <a:rect l="l" t="t" r="r" b="b"/>
            <a:pathLst>
              <a:path w="586740" h="579119">
                <a:moveTo>
                  <a:pt x="586740" y="0"/>
                </a:moveTo>
                <a:lnTo>
                  <a:pt x="0" y="0"/>
                </a:lnTo>
                <a:lnTo>
                  <a:pt x="0" y="579120"/>
                </a:lnTo>
                <a:lnTo>
                  <a:pt x="586740" y="579120"/>
                </a:lnTo>
                <a:lnTo>
                  <a:pt x="586740" y="0"/>
                </a:lnTo>
                <a:close/>
              </a:path>
            </a:pathLst>
          </a:custGeom>
          <a:solidFill>
            <a:srgbClr val="FFFFFF">
              <a:alpha val="45097"/>
            </a:srgbClr>
          </a:solidFill>
        </p:spPr>
        <p:txBody>
          <a:bodyPr wrap="square" lIns="0" tIns="0" rIns="0" bIns="0" rtlCol="0"/>
          <a:lstStyle/>
          <a:p>
            <a:endParaRPr dirty="0"/>
          </a:p>
        </p:txBody>
      </p:sp>
      <p:sp>
        <p:nvSpPr>
          <p:cNvPr id="165" name="object 90">
            <a:extLst>
              <a:ext uri="{FF2B5EF4-FFF2-40B4-BE49-F238E27FC236}">
                <a16:creationId xmlns:a16="http://schemas.microsoft.com/office/drawing/2014/main" id="{6E53B2C7-7A27-5480-B197-EA74B0F0ADE4}"/>
              </a:ext>
            </a:extLst>
          </p:cNvPr>
          <p:cNvSpPr/>
          <p:nvPr/>
        </p:nvSpPr>
        <p:spPr>
          <a:xfrm>
            <a:off x="9474708" y="1146047"/>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166" name="object 91">
            <a:extLst>
              <a:ext uri="{FF2B5EF4-FFF2-40B4-BE49-F238E27FC236}">
                <a16:creationId xmlns:a16="http://schemas.microsoft.com/office/drawing/2014/main" id="{A7B9566A-AE0E-D108-9B7F-BB632FA5B41F}"/>
              </a:ext>
            </a:extLst>
          </p:cNvPr>
          <p:cNvSpPr/>
          <p:nvPr/>
        </p:nvSpPr>
        <p:spPr>
          <a:xfrm>
            <a:off x="9546335" y="1231392"/>
            <a:ext cx="317500" cy="165100"/>
          </a:xfrm>
          <a:custGeom>
            <a:avLst/>
            <a:gdLst/>
            <a:ahLst/>
            <a:cxnLst/>
            <a:rect l="l" t="t" r="r" b="b"/>
            <a:pathLst>
              <a:path w="317500" h="165100">
                <a:moveTo>
                  <a:pt x="0" y="164592"/>
                </a:moveTo>
                <a:lnTo>
                  <a:pt x="52555" y="143007"/>
                </a:lnTo>
                <a:lnTo>
                  <a:pt x="86562" y="109897"/>
                </a:lnTo>
                <a:lnTo>
                  <a:pt x="108172" y="72151"/>
                </a:lnTo>
                <a:lnTo>
                  <a:pt x="123538" y="36660"/>
                </a:lnTo>
                <a:lnTo>
                  <a:pt x="138812" y="10313"/>
                </a:lnTo>
                <a:lnTo>
                  <a:pt x="160147" y="0"/>
                </a:lnTo>
                <a:lnTo>
                  <a:pt x="181087" y="10278"/>
                </a:lnTo>
                <a:lnTo>
                  <a:pt x="195420" y="36547"/>
                </a:lnTo>
                <a:lnTo>
                  <a:pt x="209661" y="71961"/>
                </a:lnTo>
                <a:lnTo>
                  <a:pt x="230326" y="109671"/>
                </a:lnTo>
                <a:lnTo>
                  <a:pt x="263931" y="142830"/>
                </a:lnTo>
                <a:lnTo>
                  <a:pt x="316992" y="164592"/>
                </a:lnTo>
              </a:path>
            </a:pathLst>
          </a:custGeom>
          <a:ln w="9524">
            <a:solidFill>
              <a:srgbClr val="C00000"/>
            </a:solidFill>
          </a:ln>
        </p:spPr>
        <p:txBody>
          <a:bodyPr wrap="square" lIns="0" tIns="0" rIns="0" bIns="0" rtlCol="0"/>
          <a:lstStyle/>
          <a:p>
            <a:endParaRPr/>
          </a:p>
        </p:txBody>
      </p:sp>
      <p:sp>
        <p:nvSpPr>
          <p:cNvPr id="167" name="object 92">
            <a:extLst>
              <a:ext uri="{FF2B5EF4-FFF2-40B4-BE49-F238E27FC236}">
                <a16:creationId xmlns:a16="http://schemas.microsoft.com/office/drawing/2014/main" id="{78175768-56A2-16C1-2F67-5ABE54CE17F6}"/>
              </a:ext>
            </a:extLst>
          </p:cNvPr>
          <p:cNvSpPr txBox="1"/>
          <p:nvPr/>
        </p:nvSpPr>
        <p:spPr>
          <a:xfrm>
            <a:off x="9412985" y="4391659"/>
            <a:ext cx="607695"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Noise</a:t>
            </a:r>
            <a:endParaRPr sz="2000" dirty="0">
              <a:latin typeface="Calibri"/>
              <a:cs typeface="Calibri"/>
            </a:endParaRPr>
          </a:p>
        </p:txBody>
      </p:sp>
      <mc:AlternateContent xmlns:mc="http://schemas.openxmlformats.org/markup-compatibility/2006" xmlns:a14="http://schemas.microsoft.com/office/drawing/2010/main">
        <mc:Choice Requires="a14">
          <p:sp>
            <p:nvSpPr>
              <p:cNvPr id="168" name="文本框 167">
                <a:extLst>
                  <a:ext uri="{FF2B5EF4-FFF2-40B4-BE49-F238E27FC236}">
                    <a16:creationId xmlns:a16="http://schemas.microsoft.com/office/drawing/2014/main" id="{C36133EA-8FF6-EBBE-17CE-B569BC95C195}"/>
                  </a:ext>
                </a:extLst>
              </p:cNvPr>
              <p:cNvSpPr txBox="1"/>
              <p:nvPr/>
            </p:nvSpPr>
            <p:spPr>
              <a:xfrm>
                <a:off x="7815304" y="2652940"/>
                <a:ext cx="3819187"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𝜀</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168" name="文本框 167">
                <a:extLst>
                  <a:ext uri="{FF2B5EF4-FFF2-40B4-BE49-F238E27FC236}">
                    <a16:creationId xmlns:a16="http://schemas.microsoft.com/office/drawing/2014/main" id="{C36133EA-8FF6-EBBE-17CE-B569BC95C195}"/>
                  </a:ext>
                </a:extLst>
              </p:cNvPr>
              <p:cNvSpPr txBox="1">
                <a:spLocks noRot="1" noChangeAspect="1" noMove="1" noResize="1" noEditPoints="1" noAdjustHandles="1" noChangeArrowheads="1" noChangeShapeType="1" noTextEdit="1"/>
              </p:cNvSpPr>
              <p:nvPr/>
            </p:nvSpPr>
            <p:spPr>
              <a:xfrm>
                <a:off x="7815304" y="2652940"/>
                <a:ext cx="3819187" cy="447238"/>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168">
                <a:extLst>
                  <a:ext uri="{FF2B5EF4-FFF2-40B4-BE49-F238E27FC236}">
                    <a16:creationId xmlns:a16="http://schemas.microsoft.com/office/drawing/2014/main" id="{B8B442E3-24D9-E470-6D9C-28B9E576E572}"/>
                  </a:ext>
                </a:extLst>
              </p:cNvPr>
              <p:cNvSpPr txBox="1"/>
              <p:nvPr/>
            </p:nvSpPr>
            <p:spPr>
              <a:xfrm>
                <a:off x="10401880" y="2225376"/>
                <a:ext cx="449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oMath>
                  </m:oMathPara>
                </a14:m>
                <a:endParaRPr lang="zh-CN" altLang="en-US" dirty="0"/>
              </a:p>
            </p:txBody>
          </p:sp>
        </mc:Choice>
        <mc:Fallback xmlns="">
          <p:sp>
            <p:nvSpPr>
              <p:cNvPr id="169" name="文本框 168">
                <a:extLst>
                  <a:ext uri="{FF2B5EF4-FFF2-40B4-BE49-F238E27FC236}">
                    <a16:creationId xmlns:a16="http://schemas.microsoft.com/office/drawing/2014/main" id="{B8B442E3-24D9-E470-6D9C-28B9E576E572}"/>
                  </a:ext>
                </a:extLst>
              </p:cNvPr>
              <p:cNvSpPr txBox="1">
                <a:spLocks noRot="1" noChangeAspect="1" noMove="1" noResize="1" noEditPoints="1" noAdjustHandles="1" noChangeArrowheads="1" noChangeShapeType="1" noTextEdit="1"/>
              </p:cNvSpPr>
              <p:nvPr/>
            </p:nvSpPr>
            <p:spPr>
              <a:xfrm>
                <a:off x="10401880" y="2225376"/>
                <a:ext cx="449942" cy="369332"/>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9A7F7724-6F81-1334-D9D4-6C0B3299DCBA}"/>
                  </a:ext>
                </a:extLst>
              </p:cNvPr>
              <p:cNvSpPr txBox="1"/>
              <p:nvPr/>
            </p:nvSpPr>
            <p:spPr>
              <a:xfrm>
                <a:off x="8542600" y="2225376"/>
                <a:ext cx="449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r>
                            <a:rPr lang="en-US" altLang="zh-CN" sz="1800" b="0" i="1" smtClean="0">
                              <a:latin typeface="Cambria Math" panose="02040503050406030204" pitchFamily="18" charset="0"/>
                            </a:rPr>
                            <m:t>−1</m:t>
                          </m:r>
                        </m:sub>
                      </m:sSub>
                    </m:oMath>
                  </m:oMathPara>
                </a14:m>
                <a:endParaRPr lang="zh-CN" altLang="en-US" dirty="0"/>
              </a:p>
            </p:txBody>
          </p:sp>
        </mc:Choice>
        <mc:Fallback xmlns="">
          <p:sp>
            <p:nvSpPr>
              <p:cNvPr id="170" name="文本框 169">
                <a:extLst>
                  <a:ext uri="{FF2B5EF4-FFF2-40B4-BE49-F238E27FC236}">
                    <a16:creationId xmlns:a16="http://schemas.microsoft.com/office/drawing/2014/main" id="{9A7F7724-6F81-1334-D9D4-6C0B3299DCBA}"/>
                  </a:ext>
                </a:extLst>
              </p:cNvPr>
              <p:cNvSpPr txBox="1">
                <a:spLocks noRot="1" noChangeAspect="1" noMove="1" noResize="1" noEditPoints="1" noAdjustHandles="1" noChangeArrowheads="1" noChangeShapeType="1" noTextEdit="1"/>
              </p:cNvSpPr>
              <p:nvPr/>
            </p:nvSpPr>
            <p:spPr>
              <a:xfrm>
                <a:off x="8542600" y="2225376"/>
                <a:ext cx="449942" cy="369332"/>
              </a:xfrm>
              <a:prstGeom prst="rect">
                <a:avLst/>
              </a:prstGeom>
              <a:blipFill>
                <a:blip r:embed="rId36"/>
                <a:stretch>
                  <a:fillRect r="-25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30E7F8CC-C371-5887-9FC6-9C7160CD7DBF}"/>
                  </a:ext>
                </a:extLst>
              </p:cNvPr>
              <p:cNvSpPr txBox="1"/>
              <p:nvPr/>
            </p:nvSpPr>
            <p:spPr>
              <a:xfrm>
                <a:off x="10401880" y="4814680"/>
                <a:ext cx="449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𝑡</m:t>
                          </m:r>
                        </m:sub>
                      </m:sSub>
                    </m:oMath>
                  </m:oMathPara>
                </a14:m>
                <a:endParaRPr lang="zh-CN" altLang="en-US" dirty="0"/>
              </a:p>
            </p:txBody>
          </p:sp>
        </mc:Choice>
        <mc:Fallback xmlns="">
          <p:sp>
            <p:nvSpPr>
              <p:cNvPr id="171" name="文本框 170">
                <a:extLst>
                  <a:ext uri="{FF2B5EF4-FFF2-40B4-BE49-F238E27FC236}">
                    <a16:creationId xmlns:a16="http://schemas.microsoft.com/office/drawing/2014/main" id="{30E7F8CC-C371-5887-9FC6-9C7160CD7DBF}"/>
                  </a:ext>
                </a:extLst>
              </p:cNvPr>
              <p:cNvSpPr txBox="1">
                <a:spLocks noRot="1" noChangeAspect="1" noMove="1" noResize="1" noEditPoints="1" noAdjustHandles="1" noChangeArrowheads="1" noChangeShapeType="1" noTextEdit="1"/>
              </p:cNvSpPr>
              <p:nvPr/>
            </p:nvSpPr>
            <p:spPr>
              <a:xfrm>
                <a:off x="10401880" y="4814680"/>
                <a:ext cx="449942" cy="369332"/>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 name="文本框 171">
                <a:extLst>
                  <a:ext uri="{FF2B5EF4-FFF2-40B4-BE49-F238E27FC236}">
                    <a16:creationId xmlns:a16="http://schemas.microsoft.com/office/drawing/2014/main" id="{46ECBCE2-CC00-22E2-6E39-BD4CDD04C757}"/>
                  </a:ext>
                </a:extLst>
              </p:cNvPr>
              <p:cNvSpPr txBox="1"/>
              <p:nvPr/>
            </p:nvSpPr>
            <p:spPr>
              <a:xfrm>
                <a:off x="8542600" y="4814680"/>
                <a:ext cx="449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0</m:t>
                          </m:r>
                        </m:sub>
                      </m:sSub>
                    </m:oMath>
                  </m:oMathPara>
                </a14:m>
                <a:endParaRPr lang="zh-CN" altLang="en-US" dirty="0"/>
              </a:p>
            </p:txBody>
          </p:sp>
        </mc:Choice>
        <mc:Fallback xmlns="">
          <p:sp>
            <p:nvSpPr>
              <p:cNvPr id="172" name="文本框 171">
                <a:extLst>
                  <a:ext uri="{FF2B5EF4-FFF2-40B4-BE49-F238E27FC236}">
                    <a16:creationId xmlns:a16="http://schemas.microsoft.com/office/drawing/2014/main" id="{46ECBCE2-CC00-22E2-6E39-BD4CDD04C757}"/>
                  </a:ext>
                </a:extLst>
              </p:cNvPr>
              <p:cNvSpPr txBox="1">
                <a:spLocks noRot="1" noChangeAspect="1" noMove="1" noResize="1" noEditPoints="1" noAdjustHandles="1" noChangeArrowheads="1" noChangeShapeType="1" noTextEdit="1"/>
              </p:cNvSpPr>
              <p:nvPr/>
            </p:nvSpPr>
            <p:spPr>
              <a:xfrm>
                <a:off x="8542600" y="4814680"/>
                <a:ext cx="449942" cy="369332"/>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 name="文本框 255">
                <a:extLst>
                  <a:ext uri="{FF2B5EF4-FFF2-40B4-BE49-F238E27FC236}">
                    <a16:creationId xmlns:a16="http://schemas.microsoft.com/office/drawing/2014/main" id="{E70D29C1-CD6C-B36C-D30B-167E8C5CD149}"/>
                  </a:ext>
                </a:extLst>
              </p:cNvPr>
              <p:cNvSpPr txBox="1"/>
              <p:nvPr/>
            </p:nvSpPr>
            <p:spPr>
              <a:xfrm>
                <a:off x="8153400" y="5251050"/>
                <a:ext cx="3180358" cy="4530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r>
                            <a:rPr lang="en-US" altLang="zh-CN" sz="2400" b="0" i="1" smtClean="0">
                              <a:latin typeface="Cambria Math" panose="02040503050406030204" pitchFamily="18" charset="0"/>
                            </a:rPr>
                            <m:t>1</m:t>
                          </m:r>
                          <m:r>
                            <a:rPr lang="en-US" altLang="zh-CN" sz="2400" i="1">
                              <a:latin typeface="Cambria Math" panose="02040503050406030204" pitchFamily="18" charset="0"/>
                            </a:rPr>
                            <m:t>−</m:t>
                          </m:r>
                          <m:acc>
                            <m:accPr>
                              <m:chr m:val="̅"/>
                              <m:ctrlPr>
                                <a:rPr lang="en-US" altLang="zh-CN" sz="2400" i="1" smtClean="0">
                                  <a:latin typeface="Cambria Math" panose="02040503050406030204" pitchFamily="18" charset="0"/>
                                </a:rPr>
                              </m:ctrlPr>
                            </m:acc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e>
                          </m:acc>
                        </m:e>
                      </m:rad>
                      <m:r>
                        <a:rPr lang="zh-CN" altLang="en-US" sz="2400" i="1" smtClean="0">
                          <a:latin typeface="Cambria Math" panose="02040503050406030204" pitchFamily="18" charset="0"/>
                        </a:rPr>
                        <m:t>𝜀</m:t>
                      </m:r>
                    </m:oMath>
                  </m:oMathPara>
                </a14:m>
                <a:endParaRPr lang="zh-CN" altLang="en-US" sz="2400" dirty="0"/>
              </a:p>
            </p:txBody>
          </p:sp>
        </mc:Choice>
        <mc:Fallback xmlns="">
          <p:sp>
            <p:nvSpPr>
              <p:cNvPr id="256" name="文本框 255">
                <a:extLst>
                  <a:ext uri="{FF2B5EF4-FFF2-40B4-BE49-F238E27FC236}">
                    <a16:creationId xmlns:a16="http://schemas.microsoft.com/office/drawing/2014/main" id="{E70D29C1-CD6C-B36C-D30B-167E8C5CD149}"/>
                  </a:ext>
                </a:extLst>
              </p:cNvPr>
              <p:cNvSpPr txBox="1">
                <a:spLocks noRot="1" noChangeAspect="1" noMove="1" noResize="1" noEditPoints="1" noAdjustHandles="1" noChangeArrowheads="1" noChangeShapeType="1" noTextEdit="1"/>
              </p:cNvSpPr>
              <p:nvPr/>
            </p:nvSpPr>
            <p:spPr>
              <a:xfrm>
                <a:off x="8153400" y="5251050"/>
                <a:ext cx="3180358" cy="453073"/>
              </a:xfrm>
              <a:prstGeom prst="rect">
                <a:avLst/>
              </a:prstGeom>
              <a:blipFill>
                <a:blip r:embed="rId39"/>
                <a:stretch>
                  <a:fillRect/>
                </a:stretch>
              </a:blipFill>
            </p:spPr>
            <p:txBody>
              <a:bodyPr/>
              <a:lstStyle/>
              <a:p>
                <a:r>
                  <a:rPr lang="zh-CN" altLang="en-US">
                    <a:noFill/>
                  </a:rPr>
                  <a:t> </a:t>
                </a:r>
              </a:p>
            </p:txBody>
          </p:sp>
        </mc:Fallback>
      </mc:AlternateContent>
      <p:sp>
        <p:nvSpPr>
          <p:cNvPr id="260" name="矩形: 圆角 259">
            <a:extLst>
              <a:ext uri="{FF2B5EF4-FFF2-40B4-BE49-F238E27FC236}">
                <a16:creationId xmlns:a16="http://schemas.microsoft.com/office/drawing/2014/main" id="{87DD3398-8A7E-7071-669D-2819F645FD8F}"/>
              </a:ext>
            </a:extLst>
          </p:cNvPr>
          <p:cNvSpPr/>
          <p:nvPr/>
        </p:nvSpPr>
        <p:spPr>
          <a:xfrm>
            <a:off x="11255829" y="558353"/>
            <a:ext cx="514531" cy="267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050" u="sng" dirty="0">
                <a:solidFill>
                  <a:schemeClr val="tx1"/>
                </a:solidFill>
                <a:uFill>
                  <a:solidFill>
                    <a:schemeClr val="bg1"/>
                  </a:solidFill>
                </a:uFill>
                <a:hlinkClick r:id="rId40" action="ppaction://hlinksldjump">
                  <a:extLst>
                    <a:ext uri="{A12FA001-AC4F-418D-AE19-62706E023703}">
                      <ahyp:hlinkClr xmlns:ahyp="http://schemas.microsoft.com/office/drawing/2018/hyperlinkcolor" val="tx"/>
                    </a:ext>
                  </a:extLst>
                </a:hlinkClick>
              </a:rPr>
              <a:t>How ?</a:t>
            </a:r>
            <a:endParaRPr lang="zh-CN" altLang="en-US" sz="1050" u="sng" dirty="0">
              <a:solidFill>
                <a:schemeClr val="tx1"/>
              </a:solidFill>
              <a:uFill>
                <a:solidFill>
                  <a:schemeClr val="bg1"/>
                </a:solidFill>
              </a:uFill>
            </a:endParaRPr>
          </a:p>
        </p:txBody>
      </p:sp>
    </p:spTree>
    <p:extLst>
      <p:ext uri="{BB962C8B-B14F-4D97-AF65-F5344CB8AC3E}">
        <p14:creationId xmlns:p14="http://schemas.microsoft.com/office/powerpoint/2010/main" val="1604740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DDDEE-6591-2B69-354B-6842FD710626}"/>
              </a:ext>
            </a:extLst>
          </p:cNvPr>
          <p:cNvSpPr>
            <a:spLocks noGrp="1"/>
          </p:cNvSpPr>
          <p:nvPr>
            <p:ph type="title"/>
          </p:nvPr>
        </p:nvSpPr>
        <p:spPr/>
        <p:txBody>
          <a:bodyPr/>
          <a:lstStyle/>
          <a:p>
            <a:r>
              <a:rPr lang="en-US" altLang="zh-CN" dirty="0"/>
              <a:t>Reverse Diffusion Process</a:t>
            </a:r>
            <a:endParaRPr lang="zh-CN" altLang="en-US" dirty="0"/>
          </a:p>
        </p:txBody>
      </p:sp>
      <p:sp>
        <p:nvSpPr>
          <p:cNvPr id="3" name="日期占位符 2">
            <a:extLst>
              <a:ext uri="{FF2B5EF4-FFF2-40B4-BE49-F238E27FC236}">
                <a16:creationId xmlns:a16="http://schemas.microsoft.com/office/drawing/2014/main" id="{DA18F6C7-4F3C-0360-087B-3567C753A316}"/>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A2D0B7D4-F8F6-4A54-2031-D5954B745F1B}"/>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B591EFE9-211C-AE38-2C7F-089BBD5CF237}"/>
              </a:ext>
            </a:extLst>
          </p:cNvPr>
          <p:cNvSpPr>
            <a:spLocks noGrp="1"/>
          </p:cNvSpPr>
          <p:nvPr>
            <p:ph type="sldNum" sz="quarter" idx="12"/>
          </p:nvPr>
        </p:nvSpPr>
        <p:spPr/>
        <p:txBody>
          <a:bodyPr/>
          <a:lstStyle/>
          <a:p>
            <a:fld id="{FBA2AAD9-678A-444D-9C91-F71F6204EDF4}" type="slidenum">
              <a:rPr lang="zh-CN" altLang="en-US" smtClean="0"/>
              <a:t>5</a:t>
            </a:fld>
            <a:endParaRPr lang="zh-CN" altLang="en-US"/>
          </a:p>
        </p:txBody>
      </p:sp>
      <p:pic>
        <p:nvPicPr>
          <p:cNvPr id="80" name="object 3">
            <a:extLst>
              <a:ext uri="{FF2B5EF4-FFF2-40B4-BE49-F238E27FC236}">
                <a16:creationId xmlns:a16="http://schemas.microsoft.com/office/drawing/2014/main" id="{926242B3-2142-81F5-46B9-FAD19C9F604C}"/>
              </a:ext>
            </a:extLst>
          </p:cNvPr>
          <p:cNvPicPr/>
          <p:nvPr/>
        </p:nvPicPr>
        <p:blipFill>
          <a:blip r:embed="rId2" cstate="print"/>
          <a:stretch>
            <a:fillRect/>
          </a:stretch>
        </p:blipFill>
        <p:spPr>
          <a:xfrm>
            <a:off x="2377826" y="2543949"/>
            <a:ext cx="229705" cy="169428"/>
          </a:xfrm>
          <a:prstGeom prst="rect">
            <a:avLst/>
          </a:prstGeom>
        </p:spPr>
      </p:pic>
      <p:grpSp>
        <p:nvGrpSpPr>
          <p:cNvPr id="81" name="object 4">
            <a:extLst>
              <a:ext uri="{FF2B5EF4-FFF2-40B4-BE49-F238E27FC236}">
                <a16:creationId xmlns:a16="http://schemas.microsoft.com/office/drawing/2014/main" id="{7809CAB4-1E6A-338D-9111-6198DA244192}"/>
              </a:ext>
            </a:extLst>
          </p:cNvPr>
          <p:cNvGrpSpPr/>
          <p:nvPr/>
        </p:nvGrpSpPr>
        <p:grpSpPr>
          <a:xfrm>
            <a:off x="4206611" y="2543949"/>
            <a:ext cx="356870" cy="168275"/>
            <a:chOff x="4206611" y="2543949"/>
            <a:chExt cx="356870" cy="168275"/>
          </a:xfrm>
        </p:grpSpPr>
        <p:pic>
          <p:nvPicPr>
            <p:cNvPr id="82" name="object 5">
              <a:extLst>
                <a:ext uri="{FF2B5EF4-FFF2-40B4-BE49-F238E27FC236}">
                  <a16:creationId xmlns:a16="http://schemas.microsoft.com/office/drawing/2014/main" id="{DAD88415-5DBF-5AB2-5638-5F03CDE35A17}"/>
                </a:ext>
              </a:extLst>
            </p:cNvPr>
            <p:cNvPicPr/>
            <p:nvPr/>
          </p:nvPicPr>
          <p:blipFill>
            <a:blip r:embed="rId3" cstate="print"/>
            <a:stretch>
              <a:fillRect/>
            </a:stretch>
          </p:blipFill>
          <p:spPr>
            <a:xfrm>
              <a:off x="4206611" y="2543949"/>
              <a:ext cx="202565" cy="167844"/>
            </a:xfrm>
            <a:prstGeom prst="rect">
              <a:avLst/>
            </a:prstGeom>
          </p:spPr>
        </p:pic>
        <p:sp>
          <p:nvSpPr>
            <p:cNvPr id="83" name="object 6">
              <a:extLst>
                <a:ext uri="{FF2B5EF4-FFF2-40B4-BE49-F238E27FC236}">
                  <a16:creationId xmlns:a16="http://schemas.microsoft.com/office/drawing/2014/main" id="{D4572BEF-41C2-DD3F-7D12-6CF530FB940E}"/>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84" name="object 7">
            <a:extLst>
              <a:ext uri="{FF2B5EF4-FFF2-40B4-BE49-F238E27FC236}">
                <a16:creationId xmlns:a16="http://schemas.microsoft.com/office/drawing/2014/main" id="{8FD57806-FE3C-3D5B-7D3E-EF78633787D3}"/>
              </a:ext>
            </a:extLst>
          </p:cNvPr>
          <p:cNvPicPr/>
          <p:nvPr/>
        </p:nvPicPr>
        <p:blipFill>
          <a:blip r:embed="rId4" cstate="print"/>
          <a:stretch>
            <a:fillRect/>
          </a:stretch>
        </p:blipFill>
        <p:spPr>
          <a:xfrm>
            <a:off x="4609344" y="2598578"/>
            <a:ext cx="64344" cy="110840"/>
          </a:xfrm>
          <a:prstGeom prst="rect">
            <a:avLst/>
          </a:prstGeom>
        </p:spPr>
      </p:pic>
      <p:pic>
        <p:nvPicPr>
          <p:cNvPr id="85" name="object 8">
            <a:extLst>
              <a:ext uri="{FF2B5EF4-FFF2-40B4-BE49-F238E27FC236}">
                <a16:creationId xmlns:a16="http://schemas.microsoft.com/office/drawing/2014/main" id="{D284C0A7-36A5-654E-32F6-7D8B76B78C70}"/>
              </a:ext>
            </a:extLst>
          </p:cNvPr>
          <p:cNvPicPr/>
          <p:nvPr/>
        </p:nvPicPr>
        <p:blipFill>
          <a:blip r:embed="rId5" cstate="print"/>
          <a:stretch>
            <a:fillRect/>
          </a:stretch>
        </p:blipFill>
        <p:spPr>
          <a:xfrm>
            <a:off x="7609400" y="2542977"/>
            <a:ext cx="200371" cy="168453"/>
          </a:xfrm>
          <a:prstGeom prst="rect">
            <a:avLst/>
          </a:prstGeom>
        </p:spPr>
      </p:pic>
      <p:sp>
        <p:nvSpPr>
          <p:cNvPr id="86" name="object 9">
            <a:extLst>
              <a:ext uri="{FF2B5EF4-FFF2-40B4-BE49-F238E27FC236}">
                <a16:creationId xmlns:a16="http://schemas.microsoft.com/office/drawing/2014/main" id="{862FCACA-BFFC-C1D1-9D6D-1B168C5FF7E9}"/>
              </a:ext>
            </a:extLst>
          </p:cNvPr>
          <p:cNvSpPr/>
          <p:nvPr/>
        </p:nvSpPr>
        <p:spPr>
          <a:xfrm>
            <a:off x="8551707"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87" name="object 10">
            <a:extLst>
              <a:ext uri="{FF2B5EF4-FFF2-40B4-BE49-F238E27FC236}">
                <a16:creationId xmlns:a16="http://schemas.microsoft.com/office/drawing/2014/main" id="{BF077332-C374-C53D-8D38-D56260BED1FA}"/>
              </a:ext>
            </a:extLst>
          </p:cNvPr>
          <p:cNvSpPr/>
          <p:nvPr/>
        </p:nvSpPr>
        <p:spPr>
          <a:xfrm>
            <a:off x="8630040"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88" name="object 11">
            <a:extLst>
              <a:ext uri="{FF2B5EF4-FFF2-40B4-BE49-F238E27FC236}">
                <a16:creationId xmlns:a16="http://schemas.microsoft.com/office/drawing/2014/main" id="{7B771552-90D0-14F7-29B2-4B653547E82E}"/>
              </a:ext>
            </a:extLst>
          </p:cNvPr>
          <p:cNvSpPr/>
          <p:nvPr/>
        </p:nvSpPr>
        <p:spPr>
          <a:xfrm>
            <a:off x="8709167"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pic>
        <p:nvPicPr>
          <p:cNvPr id="89" name="object 12">
            <a:extLst>
              <a:ext uri="{FF2B5EF4-FFF2-40B4-BE49-F238E27FC236}">
                <a16:creationId xmlns:a16="http://schemas.microsoft.com/office/drawing/2014/main" id="{2395AC46-A1DC-8C02-7A32-2CF3B2740AFE}"/>
              </a:ext>
            </a:extLst>
          </p:cNvPr>
          <p:cNvPicPr/>
          <p:nvPr/>
        </p:nvPicPr>
        <p:blipFill>
          <a:blip r:embed="rId6" cstate="print"/>
          <a:stretch>
            <a:fillRect/>
          </a:stretch>
        </p:blipFill>
        <p:spPr>
          <a:xfrm>
            <a:off x="9523797" y="2543949"/>
            <a:ext cx="262473" cy="165470"/>
          </a:xfrm>
          <a:prstGeom prst="rect">
            <a:avLst/>
          </a:prstGeom>
        </p:spPr>
      </p:pic>
      <p:pic>
        <p:nvPicPr>
          <p:cNvPr id="90" name="object 13">
            <a:extLst>
              <a:ext uri="{FF2B5EF4-FFF2-40B4-BE49-F238E27FC236}">
                <a16:creationId xmlns:a16="http://schemas.microsoft.com/office/drawing/2014/main" id="{8F8AF3FD-7D9B-7CEB-FC26-709BD24DE3CC}"/>
              </a:ext>
            </a:extLst>
          </p:cNvPr>
          <p:cNvPicPr/>
          <p:nvPr/>
        </p:nvPicPr>
        <p:blipFill>
          <a:blip r:embed="rId7">
            <a:extLst>
              <a:ext uri="{28A0092B-C50C-407E-A947-70E740481C1C}">
                <a14:useLocalDpi xmlns:a14="http://schemas.microsoft.com/office/drawing/2010/main" val="0"/>
              </a:ext>
            </a:extLst>
          </a:blip>
          <a:srcRect/>
          <a:stretch/>
        </p:blipFill>
        <p:spPr>
          <a:xfrm>
            <a:off x="1990344" y="1456181"/>
            <a:ext cx="960119" cy="960119"/>
          </a:xfrm>
          <a:prstGeom prst="rect">
            <a:avLst/>
          </a:prstGeom>
        </p:spPr>
      </p:pic>
      <p:pic>
        <p:nvPicPr>
          <p:cNvPr id="91" name="object 14">
            <a:extLst>
              <a:ext uri="{FF2B5EF4-FFF2-40B4-BE49-F238E27FC236}">
                <a16:creationId xmlns:a16="http://schemas.microsoft.com/office/drawing/2014/main" id="{97527389-F631-B45B-2E40-2031B78658C0}"/>
              </a:ext>
            </a:extLst>
          </p:cNvPr>
          <p:cNvPicPr/>
          <p:nvPr/>
        </p:nvPicPr>
        <p:blipFill>
          <a:blip r:embed="rId8">
            <a:extLst>
              <a:ext uri="{28A0092B-C50C-407E-A947-70E740481C1C}">
                <a14:useLocalDpi xmlns:a14="http://schemas.microsoft.com/office/drawing/2010/main" val="0"/>
              </a:ext>
            </a:extLst>
          </a:blip>
          <a:srcRect/>
          <a:stretch/>
        </p:blipFill>
        <p:spPr>
          <a:xfrm>
            <a:off x="3936491" y="1456181"/>
            <a:ext cx="960119" cy="960119"/>
          </a:xfrm>
          <a:prstGeom prst="rect">
            <a:avLst/>
          </a:prstGeom>
        </p:spPr>
      </p:pic>
      <p:pic>
        <p:nvPicPr>
          <p:cNvPr id="92" name="object 15">
            <a:extLst>
              <a:ext uri="{FF2B5EF4-FFF2-40B4-BE49-F238E27FC236}">
                <a16:creationId xmlns:a16="http://schemas.microsoft.com/office/drawing/2014/main" id="{8CD48FC0-D05A-16E2-EAD1-CAA76D7C776B}"/>
              </a:ext>
            </a:extLst>
          </p:cNvPr>
          <p:cNvPicPr/>
          <p:nvPr/>
        </p:nvPicPr>
        <p:blipFill>
          <a:blip r:embed="rId9">
            <a:extLst>
              <a:ext uri="{28A0092B-C50C-407E-A947-70E740481C1C}">
                <a14:useLocalDpi xmlns:a14="http://schemas.microsoft.com/office/drawing/2010/main" val="0"/>
              </a:ext>
            </a:extLst>
          </a:blip>
          <a:srcRect/>
          <a:stretch/>
        </p:blipFill>
        <p:spPr>
          <a:xfrm>
            <a:off x="7205471" y="1455419"/>
            <a:ext cx="961643" cy="961643"/>
          </a:xfrm>
          <a:prstGeom prst="rect">
            <a:avLst/>
          </a:prstGeom>
        </p:spPr>
      </p:pic>
      <p:pic>
        <p:nvPicPr>
          <p:cNvPr id="93" name="object 16">
            <a:extLst>
              <a:ext uri="{FF2B5EF4-FFF2-40B4-BE49-F238E27FC236}">
                <a16:creationId xmlns:a16="http://schemas.microsoft.com/office/drawing/2014/main" id="{22246C0A-E6EE-C3CB-1469-80A21BE96646}"/>
              </a:ext>
            </a:extLst>
          </p:cNvPr>
          <p:cNvPicPr/>
          <p:nvPr/>
        </p:nvPicPr>
        <p:blipFill>
          <a:blip r:embed="rId10">
            <a:extLst>
              <a:ext uri="{28A0092B-C50C-407E-A947-70E740481C1C}">
                <a14:useLocalDpi xmlns:a14="http://schemas.microsoft.com/office/drawing/2010/main" val="0"/>
              </a:ext>
            </a:extLst>
          </a:blip>
          <a:srcRect/>
          <a:stretch/>
        </p:blipFill>
        <p:spPr>
          <a:xfrm>
            <a:off x="9151619" y="1455419"/>
            <a:ext cx="961643" cy="961643"/>
          </a:xfrm>
          <a:prstGeom prst="rect">
            <a:avLst/>
          </a:prstGeom>
        </p:spPr>
      </p:pic>
      <p:sp>
        <p:nvSpPr>
          <p:cNvPr id="94" name="object 17">
            <a:extLst>
              <a:ext uri="{FF2B5EF4-FFF2-40B4-BE49-F238E27FC236}">
                <a16:creationId xmlns:a16="http://schemas.microsoft.com/office/drawing/2014/main" id="{01C75E8E-B770-E9A9-7CC4-22DD19F14C17}"/>
              </a:ext>
            </a:extLst>
          </p:cNvPr>
          <p:cNvSpPr txBox="1"/>
          <p:nvPr/>
        </p:nvSpPr>
        <p:spPr>
          <a:xfrm>
            <a:off x="1257427" y="1771269"/>
            <a:ext cx="505459"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95" name="object 18">
            <a:extLst>
              <a:ext uri="{FF2B5EF4-FFF2-40B4-BE49-F238E27FC236}">
                <a16:creationId xmlns:a16="http://schemas.microsoft.com/office/drawing/2014/main" id="{FD8DF3E4-7AF5-6004-19B3-2AD2FD2F68A7}"/>
              </a:ext>
            </a:extLst>
          </p:cNvPr>
          <p:cNvSpPr txBox="1"/>
          <p:nvPr/>
        </p:nvSpPr>
        <p:spPr>
          <a:xfrm>
            <a:off x="10359643" y="1771269"/>
            <a:ext cx="60833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96" name="object 19">
            <a:extLst>
              <a:ext uri="{FF2B5EF4-FFF2-40B4-BE49-F238E27FC236}">
                <a16:creationId xmlns:a16="http://schemas.microsoft.com/office/drawing/2014/main" id="{D8453A17-DBE0-1536-5147-3F3AB2CC0AC5}"/>
              </a:ext>
            </a:extLst>
          </p:cNvPr>
          <p:cNvSpPr/>
          <p:nvPr/>
        </p:nvSpPr>
        <p:spPr>
          <a:xfrm>
            <a:off x="5278373" y="1885442"/>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a:p>
        </p:txBody>
      </p:sp>
      <p:sp>
        <p:nvSpPr>
          <p:cNvPr id="97" name="object 20">
            <a:extLst>
              <a:ext uri="{FF2B5EF4-FFF2-40B4-BE49-F238E27FC236}">
                <a16:creationId xmlns:a16="http://schemas.microsoft.com/office/drawing/2014/main" id="{210B225A-4AE0-18A2-1DEF-4D1DEC359845}"/>
              </a:ext>
            </a:extLst>
          </p:cNvPr>
          <p:cNvSpPr/>
          <p:nvPr/>
        </p:nvSpPr>
        <p:spPr>
          <a:xfrm>
            <a:off x="8811006"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98" name="object 21">
            <a:extLst>
              <a:ext uri="{FF2B5EF4-FFF2-40B4-BE49-F238E27FC236}">
                <a16:creationId xmlns:a16="http://schemas.microsoft.com/office/drawing/2014/main" id="{41E24C99-8A89-660A-D3A3-90D111EF6781}"/>
              </a:ext>
            </a:extLst>
          </p:cNvPr>
          <p:cNvSpPr/>
          <p:nvPr/>
        </p:nvSpPr>
        <p:spPr>
          <a:xfrm>
            <a:off x="8245602"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sp>
        <p:nvSpPr>
          <p:cNvPr id="99" name="object 22">
            <a:extLst>
              <a:ext uri="{FF2B5EF4-FFF2-40B4-BE49-F238E27FC236}">
                <a16:creationId xmlns:a16="http://schemas.microsoft.com/office/drawing/2014/main" id="{62505934-C1B2-C5EE-D9A9-8F6166221FA0}"/>
              </a:ext>
            </a:extLst>
          </p:cNvPr>
          <p:cNvSpPr/>
          <p:nvPr/>
        </p:nvSpPr>
        <p:spPr>
          <a:xfrm>
            <a:off x="333353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100" name="object 23">
            <a:extLst>
              <a:ext uri="{FF2B5EF4-FFF2-40B4-BE49-F238E27FC236}">
                <a16:creationId xmlns:a16="http://schemas.microsoft.com/office/drawing/2014/main" id="{F8043BDF-56CE-CC19-6ACA-208D30B1FAF2}"/>
              </a:ext>
            </a:extLst>
          </p:cNvPr>
          <p:cNvSpPr/>
          <p:nvPr/>
        </p:nvSpPr>
        <p:spPr>
          <a:xfrm>
            <a:off x="3411864"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101" name="object 24">
            <a:extLst>
              <a:ext uri="{FF2B5EF4-FFF2-40B4-BE49-F238E27FC236}">
                <a16:creationId xmlns:a16="http://schemas.microsoft.com/office/drawing/2014/main" id="{E4D8599C-B4B7-53E6-B25E-EB246967EB7B}"/>
              </a:ext>
            </a:extLst>
          </p:cNvPr>
          <p:cNvSpPr/>
          <p:nvPr/>
        </p:nvSpPr>
        <p:spPr>
          <a:xfrm>
            <a:off x="349099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102" name="object 25">
            <a:extLst>
              <a:ext uri="{FF2B5EF4-FFF2-40B4-BE49-F238E27FC236}">
                <a16:creationId xmlns:a16="http://schemas.microsoft.com/office/drawing/2014/main" id="{1854C245-C2EA-9AE6-408F-F3BEC1B221C0}"/>
              </a:ext>
            </a:extLst>
          </p:cNvPr>
          <p:cNvSpPr/>
          <p:nvPr/>
        </p:nvSpPr>
        <p:spPr>
          <a:xfrm>
            <a:off x="3592829"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103" name="object 26">
            <a:extLst>
              <a:ext uri="{FF2B5EF4-FFF2-40B4-BE49-F238E27FC236}">
                <a16:creationId xmlns:a16="http://schemas.microsoft.com/office/drawing/2014/main" id="{7473B670-4377-D8D3-3B0C-D3DF17F3CAE7}"/>
              </a:ext>
            </a:extLst>
          </p:cNvPr>
          <p:cNvSpPr/>
          <p:nvPr/>
        </p:nvSpPr>
        <p:spPr>
          <a:xfrm>
            <a:off x="3027426"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104" name="object 33">
            <a:extLst>
              <a:ext uri="{FF2B5EF4-FFF2-40B4-BE49-F238E27FC236}">
                <a16:creationId xmlns:a16="http://schemas.microsoft.com/office/drawing/2014/main" id="{DE8BCDA4-CDCE-192D-8A4F-21A68EAFD584}"/>
              </a:ext>
            </a:extLst>
          </p:cNvPr>
          <p:cNvGrpSpPr/>
          <p:nvPr/>
        </p:nvGrpSpPr>
        <p:grpSpPr>
          <a:xfrm>
            <a:off x="3137916" y="1168908"/>
            <a:ext cx="586740" cy="581025"/>
            <a:chOff x="3137916" y="1168908"/>
            <a:chExt cx="586740" cy="581025"/>
          </a:xfrm>
        </p:grpSpPr>
        <p:pic>
          <p:nvPicPr>
            <p:cNvPr id="105" name="object 34">
              <a:extLst>
                <a:ext uri="{FF2B5EF4-FFF2-40B4-BE49-F238E27FC236}">
                  <a16:creationId xmlns:a16="http://schemas.microsoft.com/office/drawing/2014/main" id="{0F6006EA-61B5-06B7-1D85-F7E588835981}"/>
                </a:ext>
              </a:extLst>
            </p:cNvPr>
            <p:cNvPicPr/>
            <p:nvPr/>
          </p:nvPicPr>
          <p:blipFill>
            <a:blip r:embed="rId11" cstate="print"/>
            <a:stretch>
              <a:fillRect/>
            </a:stretch>
          </p:blipFill>
          <p:spPr>
            <a:xfrm>
              <a:off x="3141934" y="1170849"/>
              <a:ext cx="574683" cy="570664"/>
            </a:xfrm>
            <a:prstGeom prst="rect">
              <a:avLst/>
            </a:prstGeom>
          </p:spPr>
        </p:pic>
        <p:sp>
          <p:nvSpPr>
            <p:cNvPr id="106" name="object 35">
              <a:extLst>
                <a:ext uri="{FF2B5EF4-FFF2-40B4-BE49-F238E27FC236}">
                  <a16:creationId xmlns:a16="http://schemas.microsoft.com/office/drawing/2014/main" id="{22C20AAC-1987-EED1-040D-8D1E88A1929E}"/>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107" name="object 36">
              <a:extLst>
                <a:ext uri="{FF2B5EF4-FFF2-40B4-BE49-F238E27FC236}">
                  <a16:creationId xmlns:a16="http://schemas.microsoft.com/office/drawing/2014/main" id="{04A2C4FF-35AD-2B10-FB3F-404C1BF951EC}"/>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108" name="object 37">
              <a:extLst>
                <a:ext uri="{FF2B5EF4-FFF2-40B4-BE49-F238E27FC236}">
                  <a16:creationId xmlns:a16="http://schemas.microsoft.com/office/drawing/2014/main" id="{DE4C2ACB-32A5-25D6-69AD-5F4312F8A621}"/>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grpSp>
        <p:nvGrpSpPr>
          <p:cNvPr id="109" name="object 38">
            <a:extLst>
              <a:ext uri="{FF2B5EF4-FFF2-40B4-BE49-F238E27FC236}">
                <a16:creationId xmlns:a16="http://schemas.microsoft.com/office/drawing/2014/main" id="{3FF272E0-38E7-ED25-6D35-039A0A7EFE64}"/>
              </a:ext>
            </a:extLst>
          </p:cNvPr>
          <p:cNvGrpSpPr/>
          <p:nvPr/>
        </p:nvGrpSpPr>
        <p:grpSpPr>
          <a:xfrm>
            <a:off x="8377428" y="1168908"/>
            <a:ext cx="586740" cy="581025"/>
            <a:chOff x="8377428" y="1168908"/>
            <a:chExt cx="586740" cy="581025"/>
          </a:xfrm>
        </p:grpSpPr>
        <p:pic>
          <p:nvPicPr>
            <p:cNvPr id="110" name="object 39">
              <a:extLst>
                <a:ext uri="{FF2B5EF4-FFF2-40B4-BE49-F238E27FC236}">
                  <a16:creationId xmlns:a16="http://schemas.microsoft.com/office/drawing/2014/main" id="{59F84DC5-7252-FD74-2651-8ED150909894}"/>
                </a:ext>
              </a:extLst>
            </p:cNvPr>
            <p:cNvPicPr/>
            <p:nvPr/>
          </p:nvPicPr>
          <p:blipFill>
            <a:blip r:embed="rId11" cstate="print"/>
            <a:stretch>
              <a:fillRect/>
            </a:stretch>
          </p:blipFill>
          <p:spPr>
            <a:xfrm>
              <a:off x="8381446" y="1170849"/>
              <a:ext cx="574683" cy="570664"/>
            </a:xfrm>
            <a:prstGeom prst="rect">
              <a:avLst/>
            </a:prstGeom>
          </p:spPr>
        </p:pic>
        <p:sp>
          <p:nvSpPr>
            <p:cNvPr id="111" name="object 40">
              <a:extLst>
                <a:ext uri="{FF2B5EF4-FFF2-40B4-BE49-F238E27FC236}">
                  <a16:creationId xmlns:a16="http://schemas.microsoft.com/office/drawing/2014/main" id="{DECCF242-4E3C-03AE-A5E3-EE0D435A5E22}"/>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112" name="object 41">
              <a:extLst>
                <a:ext uri="{FF2B5EF4-FFF2-40B4-BE49-F238E27FC236}">
                  <a16:creationId xmlns:a16="http://schemas.microsoft.com/office/drawing/2014/main" id="{45ED0F2D-3BF8-F73B-86AF-0D4FE5C18974}"/>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a:p>
          </p:txBody>
        </p:sp>
        <p:sp>
          <p:nvSpPr>
            <p:cNvPr id="113" name="object 42">
              <a:extLst>
                <a:ext uri="{FF2B5EF4-FFF2-40B4-BE49-F238E27FC236}">
                  <a16:creationId xmlns:a16="http://schemas.microsoft.com/office/drawing/2014/main" id="{DA4F8642-C1B8-A83D-674A-78A7FB527AA1}"/>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a:p>
          </p:txBody>
        </p:sp>
      </p:grpSp>
      <p:sp>
        <p:nvSpPr>
          <p:cNvPr id="114" name="object 43">
            <a:extLst>
              <a:ext uri="{FF2B5EF4-FFF2-40B4-BE49-F238E27FC236}">
                <a16:creationId xmlns:a16="http://schemas.microsoft.com/office/drawing/2014/main" id="{7E217F36-457B-6724-5FD3-C590BA56DB5C}"/>
              </a:ext>
            </a:extLst>
          </p:cNvPr>
          <p:cNvSpPr txBox="1"/>
          <p:nvPr/>
        </p:nvSpPr>
        <p:spPr>
          <a:xfrm>
            <a:off x="3325114"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115" name="object 44">
            <a:extLst>
              <a:ext uri="{FF2B5EF4-FFF2-40B4-BE49-F238E27FC236}">
                <a16:creationId xmlns:a16="http://schemas.microsoft.com/office/drawing/2014/main" id="{746E9CBB-1FAD-83F1-F6C8-48B1E4FC92FC}"/>
              </a:ext>
            </a:extLst>
          </p:cNvPr>
          <p:cNvPicPr/>
          <p:nvPr/>
        </p:nvPicPr>
        <p:blipFill>
          <a:blip r:embed="rId12" cstate="print"/>
          <a:stretch>
            <a:fillRect/>
          </a:stretch>
        </p:blipFill>
        <p:spPr>
          <a:xfrm>
            <a:off x="3315970" y="2014473"/>
            <a:ext cx="213867" cy="213867"/>
          </a:xfrm>
          <a:prstGeom prst="rect">
            <a:avLst/>
          </a:prstGeom>
        </p:spPr>
      </p:pic>
      <p:sp>
        <p:nvSpPr>
          <p:cNvPr id="116" name="object 45">
            <a:extLst>
              <a:ext uri="{FF2B5EF4-FFF2-40B4-BE49-F238E27FC236}">
                <a16:creationId xmlns:a16="http://schemas.microsoft.com/office/drawing/2014/main" id="{D0CE8D2B-0927-F89D-D9AF-7889544A2D0A}"/>
              </a:ext>
            </a:extLst>
          </p:cNvPr>
          <p:cNvSpPr txBox="1"/>
          <p:nvPr/>
        </p:nvSpPr>
        <p:spPr>
          <a:xfrm>
            <a:off x="8561323"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117" name="object 46">
            <a:extLst>
              <a:ext uri="{FF2B5EF4-FFF2-40B4-BE49-F238E27FC236}">
                <a16:creationId xmlns:a16="http://schemas.microsoft.com/office/drawing/2014/main" id="{D8DD1C31-44A5-517A-F543-8AAB27A77FC0}"/>
              </a:ext>
            </a:extLst>
          </p:cNvPr>
          <p:cNvPicPr/>
          <p:nvPr/>
        </p:nvPicPr>
        <p:blipFill>
          <a:blip r:embed="rId12" cstate="print"/>
          <a:stretch>
            <a:fillRect/>
          </a:stretch>
        </p:blipFill>
        <p:spPr>
          <a:xfrm>
            <a:off x="8550909" y="2014473"/>
            <a:ext cx="213868" cy="213867"/>
          </a:xfrm>
          <a:prstGeom prst="rect">
            <a:avLst/>
          </a:prstGeom>
        </p:spPr>
      </p:pic>
      <p:sp>
        <p:nvSpPr>
          <p:cNvPr id="118" name="object 47">
            <a:extLst>
              <a:ext uri="{FF2B5EF4-FFF2-40B4-BE49-F238E27FC236}">
                <a16:creationId xmlns:a16="http://schemas.microsoft.com/office/drawing/2014/main" id="{E1F4F5E2-0FA8-F153-BA63-B11EB07E9FE1}"/>
              </a:ext>
            </a:extLst>
          </p:cNvPr>
          <p:cNvSpPr/>
          <p:nvPr/>
        </p:nvSpPr>
        <p:spPr>
          <a:xfrm>
            <a:off x="5269229" y="2286254"/>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a:p>
        </p:txBody>
      </p:sp>
      <p:sp>
        <p:nvSpPr>
          <p:cNvPr id="119" name="object 54">
            <a:extLst>
              <a:ext uri="{FF2B5EF4-FFF2-40B4-BE49-F238E27FC236}">
                <a16:creationId xmlns:a16="http://schemas.microsoft.com/office/drawing/2014/main" id="{DE9089CF-4CF9-8B9A-9C94-F6B804841EF3}"/>
              </a:ext>
            </a:extLst>
          </p:cNvPr>
          <p:cNvSpPr txBox="1"/>
          <p:nvPr/>
        </p:nvSpPr>
        <p:spPr>
          <a:xfrm>
            <a:off x="5476747" y="2848482"/>
            <a:ext cx="107442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C00000"/>
                </a:solidFill>
                <a:latin typeface="Yu Gothic UI"/>
                <a:cs typeface="Yu Gothic UI"/>
              </a:rPr>
              <a:t>impossible!</a:t>
            </a:r>
            <a:endParaRPr sz="1600" dirty="0">
              <a:latin typeface="Yu Gothic UI"/>
              <a:cs typeface="Yu Gothic UI"/>
            </a:endParaRPr>
          </a:p>
        </p:txBody>
      </p:sp>
      <p:sp>
        <p:nvSpPr>
          <p:cNvPr id="120" name="object 62">
            <a:extLst>
              <a:ext uri="{FF2B5EF4-FFF2-40B4-BE49-F238E27FC236}">
                <a16:creationId xmlns:a16="http://schemas.microsoft.com/office/drawing/2014/main" id="{F8D525C7-0E5C-A0BE-4BBB-419FC8169BB4}"/>
              </a:ext>
            </a:extLst>
          </p:cNvPr>
          <p:cNvSpPr txBox="1"/>
          <p:nvPr/>
        </p:nvSpPr>
        <p:spPr>
          <a:xfrm>
            <a:off x="6937629" y="3699128"/>
            <a:ext cx="1489710"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0" dirty="0">
                <a:solidFill>
                  <a:srgbClr val="2D75B6"/>
                </a:solidFill>
                <a:latin typeface="Yu Gothic UI"/>
                <a:cs typeface="Yu Gothic UI"/>
              </a:rPr>
              <a:t>Network</a:t>
            </a:r>
            <a:endParaRPr sz="1600" dirty="0">
              <a:latin typeface="Yu Gothic UI"/>
              <a:cs typeface="Yu Gothic UI"/>
            </a:endParaRPr>
          </a:p>
        </p:txBody>
      </p:sp>
      <p:sp>
        <p:nvSpPr>
          <p:cNvPr id="121" name="object 63">
            <a:extLst>
              <a:ext uri="{FF2B5EF4-FFF2-40B4-BE49-F238E27FC236}">
                <a16:creationId xmlns:a16="http://schemas.microsoft.com/office/drawing/2014/main" id="{2548FB5D-1BB5-F205-E8DF-528B007CECD2}"/>
              </a:ext>
            </a:extLst>
          </p:cNvPr>
          <p:cNvSpPr txBox="1"/>
          <p:nvPr/>
        </p:nvSpPr>
        <p:spPr>
          <a:xfrm>
            <a:off x="2607531" y="4427347"/>
            <a:ext cx="2108486" cy="289823"/>
          </a:xfrm>
          <a:prstGeom prst="rect">
            <a:avLst/>
          </a:prstGeom>
        </p:spPr>
        <p:txBody>
          <a:bodyPr vert="horz" wrap="square" lIns="0" tIns="12700" rIns="0" bIns="0" rtlCol="0">
            <a:spAutoFit/>
          </a:bodyPr>
          <a:lstStyle/>
          <a:p>
            <a:pPr marR="5715" algn="r">
              <a:lnSpc>
                <a:spcPct val="100000"/>
              </a:lnSpc>
              <a:spcBef>
                <a:spcPts val="100"/>
              </a:spcBef>
            </a:pPr>
            <a:r>
              <a:rPr sz="1800" b="1" dirty="0">
                <a:latin typeface="Yu Gothic UI"/>
                <a:cs typeface="Yu Gothic UI"/>
              </a:rPr>
              <a:t>Target</a:t>
            </a:r>
            <a:r>
              <a:rPr sz="1800" b="1" spc="-30" dirty="0">
                <a:latin typeface="Yu Gothic UI"/>
                <a:cs typeface="Yu Gothic UI"/>
              </a:rPr>
              <a:t> </a:t>
            </a:r>
            <a:r>
              <a:rPr sz="1800" b="1" spc="-10" dirty="0">
                <a:latin typeface="Yu Gothic UI"/>
                <a:cs typeface="Yu Gothic UI"/>
              </a:rPr>
              <a:t>Distribution</a:t>
            </a:r>
            <a:endParaRPr sz="1800" dirty="0">
              <a:latin typeface="Yu Gothic UI"/>
              <a:cs typeface="Yu Gothic UI"/>
            </a:endParaRPr>
          </a:p>
        </p:txBody>
      </p:sp>
      <p:sp>
        <p:nvSpPr>
          <p:cNvPr id="122" name="object 132">
            <a:extLst>
              <a:ext uri="{FF2B5EF4-FFF2-40B4-BE49-F238E27FC236}">
                <a16:creationId xmlns:a16="http://schemas.microsoft.com/office/drawing/2014/main" id="{58066B05-4D8C-4718-217B-8BB857F16795}"/>
              </a:ext>
            </a:extLst>
          </p:cNvPr>
          <p:cNvSpPr txBox="1"/>
          <p:nvPr/>
        </p:nvSpPr>
        <p:spPr>
          <a:xfrm>
            <a:off x="8712707" y="4027932"/>
            <a:ext cx="3077210" cy="338455"/>
          </a:xfrm>
          <a:prstGeom prst="rect">
            <a:avLst/>
          </a:prstGeom>
          <a:solidFill>
            <a:srgbClr val="006FC0">
              <a:alpha val="10195"/>
            </a:srgbClr>
          </a:solidFill>
        </p:spPr>
        <p:txBody>
          <a:bodyPr vert="horz" wrap="square" lIns="0" tIns="32384" rIns="0" bIns="0" rtlCol="0">
            <a:spAutoFit/>
          </a:bodyPr>
          <a:lstStyle/>
          <a:p>
            <a:pPr marL="112395">
              <a:lnSpc>
                <a:spcPct val="100000"/>
              </a:lnSpc>
              <a:spcBef>
                <a:spcPts val="254"/>
              </a:spcBef>
            </a:pPr>
            <a:r>
              <a:rPr sz="1600" b="1" dirty="0">
                <a:solidFill>
                  <a:srgbClr val="2D75B6"/>
                </a:solidFill>
                <a:latin typeface="Yu Gothic UI"/>
                <a:cs typeface="Yu Gothic UI"/>
              </a:rPr>
              <a:t>Assume:</a:t>
            </a:r>
            <a:r>
              <a:rPr sz="1600" b="1" spc="-40" dirty="0">
                <a:solidFill>
                  <a:srgbClr val="2D75B6"/>
                </a:solidFill>
                <a:latin typeface="Yu Gothic UI"/>
                <a:cs typeface="Yu Gothic UI"/>
              </a:rPr>
              <a:t> </a:t>
            </a:r>
            <a:r>
              <a:rPr sz="1600" b="1" dirty="0">
                <a:solidFill>
                  <a:srgbClr val="2D75B6"/>
                </a:solidFill>
                <a:latin typeface="Yu Gothic UI"/>
                <a:cs typeface="Yu Gothic UI"/>
              </a:rPr>
              <a:t>the</a:t>
            </a:r>
            <a:r>
              <a:rPr sz="1600" b="1" spc="-40" dirty="0">
                <a:solidFill>
                  <a:srgbClr val="2D75B6"/>
                </a:solidFill>
                <a:latin typeface="Yu Gothic UI"/>
                <a:cs typeface="Yu Gothic UI"/>
              </a:rPr>
              <a:t> </a:t>
            </a:r>
            <a:r>
              <a:rPr sz="1600" b="1" dirty="0">
                <a:solidFill>
                  <a:srgbClr val="2D75B6"/>
                </a:solidFill>
                <a:latin typeface="Yu Gothic UI"/>
                <a:cs typeface="Yu Gothic UI"/>
              </a:rPr>
              <a:t>output</a:t>
            </a:r>
            <a:r>
              <a:rPr sz="1600" b="1" spc="-45" dirty="0">
                <a:solidFill>
                  <a:srgbClr val="2D75B6"/>
                </a:solidFill>
                <a:latin typeface="Yu Gothic UI"/>
                <a:cs typeface="Yu Gothic UI"/>
              </a:rPr>
              <a:t> </a:t>
            </a:r>
            <a:r>
              <a:rPr sz="1600" b="1" dirty="0">
                <a:solidFill>
                  <a:srgbClr val="2D75B6"/>
                </a:solidFill>
                <a:latin typeface="Yu Gothic UI"/>
                <a:cs typeface="Yu Gothic UI"/>
              </a:rPr>
              <a:t>is</a:t>
            </a:r>
            <a:r>
              <a:rPr sz="1600" b="1" spc="-55" dirty="0">
                <a:solidFill>
                  <a:srgbClr val="2D75B6"/>
                </a:solidFill>
                <a:latin typeface="Yu Gothic UI"/>
                <a:cs typeface="Yu Gothic UI"/>
              </a:rPr>
              <a:t> </a:t>
            </a:r>
            <a:r>
              <a:rPr sz="1600" b="1" spc="-10" dirty="0">
                <a:solidFill>
                  <a:srgbClr val="2D75B6"/>
                </a:solidFill>
                <a:latin typeface="Yu Gothic UI"/>
                <a:cs typeface="Yu Gothic UI"/>
              </a:rPr>
              <a:t>gaussian</a:t>
            </a:r>
            <a:endParaRPr sz="1600" dirty="0">
              <a:latin typeface="Yu Gothic UI"/>
              <a:cs typeface="Yu Gothic UI"/>
            </a:endParaRPr>
          </a:p>
        </p:txBody>
      </p:sp>
      <p:sp>
        <p:nvSpPr>
          <p:cNvPr id="123" name="object 141">
            <a:extLst>
              <a:ext uri="{FF2B5EF4-FFF2-40B4-BE49-F238E27FC236}">
                <a16:creationId xmlns:a16="http://schemas.microsoft.com/office/drawing/2014/main" id="{9FA27FBF-2838-8183-031C-217FE6FA6F59}"/>
              </a:ext>
            </a:extLst>
          </p:cNvPr>
          <p:cNvSpPr txBox="1"/>
          <p:nvPr/>
        </p:nvSpPr>
        <p:spPr>
          <a:xfrm>
            <a:off x="5628132" y="986027"/>
            <a:ext cx="935990" cy="338455"/>
          </a:xfrm>
          <a:prstGeom prst="rect">
            <a:avLst/>
          </a:prstGeom>
          <a:solidFill>
            <a:srgbClr val="006FC0">
              <a:alpha val="10195"/>
            </a:srgbClr>
          </a:solidFill>
        </p:spPr>
        <p:txBody>
          <a:bodyPr vert="horz" wrap="square" lIns="0" tIns="31750" rIns="0" bIns="0" rtlCol="0">
            <a:spAutoFit/>
          </a:bodyPr>
          <a:lstStyle/>
          <a:p>
            <a:pPr marL="119380">
              <a:lnSpc>
                <a:spcPct val="100000"/>
              </a:lnSpc>
              <a:spcBef>
                <a:spcPts val="250"/>
              </a:spcBef>
            </a:pPr>
            <a:r>
              <a:rPr sz="1600" b="1" spc="-10" dirty="0">
                <a:solidFill>
                  <a:srgbClr val="2D75B6"/>
                </a:solidFill>
                <a:latin typeface="Yu Gothic UI"/>
                <a:cs typeface="Yu Gothic UI"/>
              </a:rPr>
              <a:t>Markov</a:t>
            </a:r>
            <a:endParaRPr sz="1600">
              <a:latin typeface="Yu Gothic UI"/>
              <a:cs typeface="Yu Gothic UI"/>
            </a:endParaRPr>
          </a:p>
        </p:txBody>
      </p:sp>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D17B1F48-E0D4-4282-BA02-C6BE555D5B68}"/>
                  </a:ext>
                </a:extLst>
              </p:cNvPr>
              <p:cNvSpPr txBox="1"/>
              <p:nvPr/>
            </p:nvSpPr>
            <p:spPr>
              <a:xfrm>
                <a:off x="5487468" y="1464360"/>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124" name="文本框 123">
                <a:extLst>
                  <a:ext uri="{FF2B5EF4-FFF2-40B4-BE49-F238E27FC236}">
                    <a16:creationId xmlns:a16="http://schemas.microsoft.com/office/drawing/2014/main" id="{D17B1F48-E0D4-4282-BA02-C6BE555D5B68}"/>
                  </a:ext>
                </a:extLst>
              </p:cNvPr>
              <p:cNvSpPr txBox="1">
                <a:spLocks noRot="1" noChangeAspect="1" noMove="1" noResize="1" noEditPoints="1" noAdjustHandles="1" noChangeArrowheads="1" noChangeShapeType="1" noTextEdit="1"/>
              </p:cNvSpPr>
              <p:nvPr/>
            </p:nvSpPr>
            <p:spPr>
              <a:xfrm>
                <a:off x="5487468" y="1464360"/>
                <a:ext cx="1217064" cy="307777"/>
              </a:xfrm>
              <a:prstGeom prst="rect">
                <a:avLst/>
              </a:prstGeom>
              <a:blipFill>
                <a:blip r:embed="rId13"/>
                <a:stretch>
                  <a:fillRect l="-4000" t="-1961" r="-70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DE2BEE5B-35DE-4B00-7AD3-653814A612B7}"/>
                  </a:ext>
                </a:extLst>
              </p:cNvPr>
              <p:cNvSpPr txBox="1"/>
              <p:nvPr/>
            </p:nvSpPr>
            <p:spPr>
              <a:xfrm>
                <a:off x="5487468" y="244554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𝑞</m:t>
                      </m:r>
                      <m:r>
                        <a:rPr lang="en-US" altLang="zh-CN" sz="2000" b="0" i="1" smtClean="0">
                          <a:solidFill>
                            <a:srgbClr val="C00000"/>
                          </a:solidFill>
                          <a:latin typeface="Cambria Math" panose="02040503050406030204" pitchFamily="18" charset="0"/>
                        </a:rPr>
                        <m:t>(</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𝑥</m:t>
                          </m:r>
                        </m:e>
                        <m:sub>
                          <m:r>
                            <a:rPr lang="en-US" altLang="zh-CN" sz="2000" b="0" i="1" smtClean="0">
                              <a:solidFill>
                                <a:srgbClr val="C00000"/>
                              </a:solidFill>
                              <a:latin typeface="Cambria Math" panose="02040503050406030204" pitchFamily="18" charset="0"/>
                            </a:rPr>
                            <m:t>𝑡</m:t>
                          </m:r>
                          <m:r>
                            <a:rPr lang="en-US" altLang="zh-CN" sz="2000" b="0" i="1" smtClean="0">
                              <a:solidFill>
                                <a:srgbClr val="C00000"/>
                              </a:solidFill>
                              <a:latin typeface="Cambria Math" panose="02040503050406030204" pitchFamily="18" charset="0"/>
                            </a:rPr>
                            <m:t>−1</m:t>
                          </m:r>
                        </m:sub>
                      </m:sSub>
                      <m:r>
                        <a:rPr lang="en-US" altLang="zh-CN" sz="2000" b="0" i="1" smtClean="0">
                          <a:solidFill>
                            <a:srgbClr val="C00000"/>
                          </a:solidFill>
                          <a:latin typeface="Cambria Math" panose="02040503050406030204" pitchFamily="18" charset="0"/>
                        </a:rPr>
                        <m:t>|</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𝑥</m:t>
                          </m:r>
                        </m:e>
                        <m:sub>
                          <m:r>
                            <a:rPr lang="en-US" altLang="zh-CN" sz="2000" b="0" i="1" smtClean="0">
                              <a:solidFill>
                                <a:srgbClr val="C00000"/>
                              </a:solidFill>
                              <a:latin typeface="Cambria Math" panose="02040503050406030204" pitchFamily="18" charset="0"/>
                            </a:rPr>
                            <m:t>𝑡</m:t>
                          </m:r>
                        </m:sub>
                      </m:sSub>
                      <m:r>
                        <a:rPr lang="en-US" altLang="zh-CN" sz="2000" b="0" i="1" smtClean="0">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xmlns="">
          <p:sp>
            <p:nvSpPr>
              <p:cNvPr id="125" name="文本框 124">
                <a:extLst>
                  <a:ext uri="{FF2B5EF4-FFF2-40B4-BE49-F238E27FC236}">
                    <a16:creationId xmlns:a16="http://schemas.microsoft.com/office/drawing/2014/main" id="{DE2BEE5B-35DE-4B00-7AD3-653814A612B7}"/>
                  </a:ext>
                </a:extLst>
              </p:cNvPr>
              <p:cNvSpPr txBox="1">
                <a:spLocks noRot="1" noChangeAspect="1" noMove="1" noResize="1" noEditPoints="1" noAdjustHandles="1" noChangeArrowheads="1" noChangeShapeType="1" noTextEdit="1"/>
              </p:cNvSpPr>
              <p:nvPr/>
            </p:nvSpPr>
            <p:spPr>
              <a:xfrm>
                <a:off x="5487468" y="2445544"/>
                <a:ext cx="1217064" cy="307777"/>
              </a:xfrm>
              <a:prstGeom prst="rect">
                <a:avLst/>
              </a:prstGeom>
              <a:blipFill>
                <a:blip r:embed="rId14"/>
                <a:stretch>
                  <a:fillRect l="-4000" t="-1961" r="-70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D7FDC069-6DCC-3410-971E-A1C51777A2C2}"/>
                  </a:ext>
                </a:extLst>
              </p:cNvPr>
              <p:cNvSpPr txBox="1"/>
              <p:nvPr/>
            </p:nvSpPr>
            <p:spPr>
              <a:xfrm>
                <a:off x="5425624" y="3659617"/>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zh-CN" altLang="en-US" sz="2000" i="1" smtClean="0">
                              <a:latin typeface="Cambria Math" panose="02040503050406030204" pitchFamily="18" charset="0"/>
                            </a:rPr>
                            <m:t>𝜃</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126" name="文本框 125">
                <a:extLst>
                  <a:ext uri="{FF2B5EF4-FFF2-40B4-BE49-F238E27FC236}">
                    <a16:creationId xmlns:a16="http://schemas.microsoft.com/office/drawing/2014/main" id="{D7FDC069-6DCC-3410-971E-A1C51777A2C2}"/>
                  </a:ext>
                </a:extLst>
              </p:cNvPr>
              <p:cNvSpPr txBox="1">
                <a:spLocks noRot="1" noChangeAspect="1" noMove="1" noResize="1" noEditPoints="1" noAdjustHandles="1" noChangeArrowheads="1" noChangeShapeType="1" noTextEdit="1"/>
              </p:cNvSpPr>
              <p:nvPr/>
            </p:nvSpPr>
            <p:spPr>
              <a:xfrm>
                <a:off x="5425624" y="3659617"/>
                <a:ext cx="1340752" cy="307777"/>
              </a:xfrm>
              <a:prstGeom prst="rect">
                <a:avLst/>
              </a:prstGeom>
              <a:blipFill>
                <a:blip r:embed="rId15"/>
                <a:stretch>
                  <a:fillRect l="-3636" t="-1961" r="-636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43C8C5F2-B163-33A3-75E9-F045802FB78D}"/>
                  </a:ext>
                </a:extLst>
              </p:cNvPr>
              <p:cNvSpPr txBox="1"/>
              <p:nvPr/>
            </p:nvSpPr>
            <p:spPr>
              <a:xfrm>
                <a:off x="5123888" y="4399788"/>
                <a:ext cx="40685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𝒩</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𝜇</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127" name="文本框 126">
                <a:extLst>
                  <a:ext uri="{FF2B5EF4-FFF2-40B4-BE49-F238E27FC236}">
                    <a16:creationId xmlns:a16="http://schemas.microsoft.com/office/drawing/2014/main" id="{43C8C5F2-B163-33A3-75E9-F045802FB78D}"/>
                  </a:ext>
                </a:extLst>
              </p:cNvPr>
              <p:cNvSpPr txBox="1">
                <a:spLocks noRot="1" noChangeAspect="1" noMove="1" noResize="1" noEditPoints="1" noAdjustHandles="1" noChangeArrowheads="1" noChangeShapeType="1" noTextEdit="1"/>
              </p:cNvSpPr>
              <p:nvPr/>
            </p:nvSpPr>
            <p:spPr>
              <a:xfrm>
                <a:off x="5123888" y="4399788"/>
                <a:ext cx="4068550" cy="307777"/>
              </a:xfrm>
              <a:prstGeom prst="rect">
                <a:avLst/>
              </a:prstGeom>
              <a:blipFill>
                <a:blip r:embed="rId16"/>
                <a:stretch>
                  <a:fillRect l="-900" t="-2000" r="-1799"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749100CE-0829-D911-F277-CB9CC19AC0CC}"/>
                  </a:ext>
                </a:extLst>
              </p:cNvPr>
              <p:cNvSpPr txBox="1"/>
              <p:nvPr/>
            </p:nvSpPr>
            <p:spPr>
              <a:xfrm>
                <a:off x="5017456" y="5224180"/>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𝒩</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𝜇</m:t>
                          </m:r>
                        </m:e>
                        <m:sub>
                          <m:r>
                            <a:rPr lang="zh-CN" altLang="en-US" sz="2000" b="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zh-CN" altLang="en-US" sz="200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baseline="-25000"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oMath>
                  </m:oMathPara>
                </a14:m>
                <a:endParaRPr lang="zh-CN" altLang="en-US" dirty="0"/>
              </a:p>
            </p:txBody>
          </p:sp>
        </mc:Choice>
        <mc:Fallback xmlns="">
          <p:sp>
            <p:nvSpPr>
              <p:cNvPr id="128" name="文本框 127">
                <a:extLst>
                  <a:ext uri="{FF2B5EF4-FFF2-40B4-BE49-F238E27FC236}">
                    <a16:creationId xmlns:a16="http://schemas.microsoft.com/office/drawing/2014/main" id="{749100CE-0829-D911-F277-CB9CC19AC0CC}"/>
                  </a:ext>
                </a:extLst>
              </p:cNvPr>
              <p:cNvSpPr txBox="1">
                <a:spLocks noRot="1" noChangeAspect="1" noMove="1" noResize="1" noEditPoints="1" noAdjustHandles="1" noChangeArrowheads="1" noChangeShapeType="1" noTextEdit="1"/>
              </p:cNvSpPr>
              <p:nvPr/>
            </p:nvSpPr>
            <p:spPr>
              <a:xfrm>
                <a:off x="5017456" y="5224180"/>
                <a:ext cx="4652876" cy="307777"/>
              </a:xfrm>
              <a:prstGeom prst="rect">
                <a:avLst/>
              </a:prstGeom>
              <a:blipFill>
                <a:blip r:embed="rId17"/>
                <a:stretch>
                  <a:fillRect l="-786" t="-2000" r="-1442" b="-36000"/>
                </a:stretch>
              </a:blipFill>
            </p:spPr>
            <p:txBody>
              <a:bodyPr/>
              <a:lstStyle/>
              <a:p>
                <a:r>
                  <a:rPr lang="zh-CN" altLang="en-US">
                    <a:noFill/>
                  </a:rPr>
                  <a:t> </a:t>
                </a:r>
              </a:p>
            </p:txBody>
          </p:sp>
        </mc:Fallback>
      </mc:AlternateContent>
      <p:sp>
        <p:nvSpPr>
          <p:cNvPr id="129" name="文本框 128">
            <a:extLst>
              <a:ext uri="{FF2B5EF4-FFF2-40B4-BE49-F238E27FC236}">
                <a16:creationId xmlns:a16="http://schemas.microsoft.com/office/drawing/2014/main" id="{FC63E6FD-A41F-27DB-B423-6457A9297428}"/>
              </a:ext>
            </a:extLst>
          </p:cNvPr>
          <p:cNvSpPr txBox="1"/>
          <p:nvPr/>
        </p:nvSpPr>
        <p:spPr>
          <a:xfrm>
            <a:off x="1698498" y="5217153"/>
            <a:ext cx="3128772" cy="369332"/>
          </a:xfrm>
          <a:prstGeom prst="rect">
            <a:avLst/>
          </a:prstGeom>
          <a:noFill/>
        </p:spPr>
        <p:txBody>
          <a:bodyPr wrap="square">
            <a:spAutoFit/>
          </a:bodyPr>
          <a:lstStyle/>
          <a:p>
            <a:pPr marR="5080" algn="r">
              <a:lnSpc>
                <a:spcPct val="100000"/>
              </a:lnSpc>
            </a:pPr>
            <a:r>
              <a:rPr lang="en-US" altLang="zh-CN" sz="1800" b="1" dirty="0">
                <a:latin typeface="Yu Gothic UI"/>
                <a:cs typeface="Yu Gothic UI"/>
              </a:rPr>
              <a:t>Approximated</a:t>
            </a:r>
            <a:r>
              <a:rPr lang="en-US" altLang="zh-CN" sz="1800" b="1" spc="-110" dirty="0">
                <a:latin typeface="Yu Gothic UI"/>
                <a:cs typeface="Yu Gothic UI"/>
              </a:rPr>
              <a:t> </a:t>
            </a:r>
            <a:r>
              <a:rPr lang="en-US" altLang="zh-CN" sz="1800" b="1" spc="-10" dirty="0">
                <a:latin typeface="Yu Gothic UI"/>
                <a:cs typeface="Yu Gothic UI"/>
              </a:rPr>
              <a:t>Distribution</a:t>
            </a:r>
            <a:endParaRPr lang="en-US" altLang="zh-CN" sz="1800" dirty="0">
              <a:latin typeface="Yu Gothic UI"/>
              <a:cs typeface="Yu Gothic UI"/>
            </a:endParaRPr>
          </a:p>
        </p:txBody>
      </p:sp>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33660167-062B-65CD-E312-9EDFC59E92A6}"/>
                  </a:ext>
                </a:extLst>
              </p:cNvPr>
              <p:cNvSpPr txBox="1"/>
              <p:nvPr/>
            </p:nvSpPr>
            <p:spPr>
              <a:xfrm>
                <a:off x="8876565" y="3140839"/>
                <a:ext cx="1819409" cy="307777"/>
              </a:xfrm>
              <a:prstGeom prst="rect">
                <a:avLst/>
              </a:prstGeom>
              <a:noFill/>
            </p:spPr>
            <p:txBody>
              <a:bodyPr wrap="none" lIns="0" tIns="0" rIns="0" bIns="0" rtlCol="0">
                <a:spAutoFit/>
              </a:bodyPr>
              <a:lstStyle/>
              <a:p>
                <a14:m>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oMath>
                </a14:m>
                <a:r>
                  <a:rPr lang="zh-CN" altLang="en-US" sz="2000" dirty="0"/>
                  <a:t>  </a:t>
                </a:r>
                <a:r>
                  <a:rPr lang="en-US" altLang="zh-CN" sz="2000" dirty="0">
                    <a:latin typeface="Times New Roman" panose="02020603050405020304" pitchFamily="18" charset="0"/>
                    <a:ea typeface="Cambria Math" panose="020405030504060302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30" name="文本框 129">
                <a:extLst>
                  <a:ext uri="{FF2B5EF4-FFF2-40B4-BE49-F238E27FC236}">
                    <a16:creationId xmlns:a16="http://schemas.microsoft.com/office/drawing/2014/main" id="{33660167-062B-65CD-E312-9EDFC59E92A6}"/>
                  </a:ext>
                </a:extLst>
              </p:cNvPr>
              <p:cNvSpPr txBox="1">
                <a:spLocks noRot="1" noChangeAspect="1" noMove="1" noResize="1" noEditPoints="1" noAdjustHandles="1" noChangeArrowheads="1" noChangeShapeType="1" noTextEdit="1"/>
              </p:cNvSpPr>
              <p:nvPr/>
            </p:nvSpPr>
            <p:spPr>
              <a:xfrm>
                <a:off x="8876565" y="3140839"/>
                <a:ext cx="1819409" cy="307777"/>
              </a:xfrm>
              <a:prstGeom prst="rect">
                <a:avLst/>
              </a:prstGeom>
              <a:blipFill>
                <a:blip r:embed="rId18"/>
                <a:stretch>
                  <a:fillRect l="-5017" t="-27451" r="-3679" b="-47059"/>
                </a:stretch>
              </a:blipFill>
            </p:spPr>
            <p:txBody>
              <a:bodyPr/>
              <a:lstStyle/>
              <a:p>
                <a:r>
                  <a:rPr lang="zh-CN" altLang="en-US">
                    <a:noFill/>
                  </a:rPr>
                  <a:t> </a:t>
                </a:r>
              </a:p>
            </p:txBody>
          </p:sp>
        </mc:Fallback>
      </mc:AlternateContent>
      <p:cxnSp>
        <p:nvCxnSpPr>
          <p:cNvPr id="131" name="连接符: 曲线 130">
            <a:extLst>
              <a:ext uri="{FF2B5EF4-FFF2-40B4-BE49-F238E27FC236}">
                <a16:creationId xmlns:a16="http://schemas.microsoft.com/office/drawing/2014/main" id="{17F56818-542E-784A-6271-DB5DC04A3959}"/>
              </a:ext>
            </a:extLst>
          </p:cNvPr>
          <p:cNvCxnSpPr>
            <a:stCxn id="85" idx="2"/>
            <a:endCxn id="82" idx="2"/>
          </p:cNvCxnSpPr>
          <p:nvPr/>
        </p:nvCxnSpPr>
        <p:spPr>
          <a:xfrm rot="5400000">
            <a:off x="6008559" y="1010765"/>
            <a:ext cx="363" cy="3401692"/>
          </a:xfrm>
          <a:prstGeom prst="curvedConnector3">
            <a:avLst>
              <a:gd name="adj1" fmla="val 193023967"/>
            </a:avLst>
          </a:prstGeom>
          <a:ln>
            <a:solidFill>
              <a:srgbClr val="3A0C7B"/>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180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3DFE9-288E-3FBD-C595-6C8FA46ACD35}"/>
              </a:ext>
            </a:extLst>
          </p:cNvPr>
          <p:cNvSpPr>
            <a:spLocks noGrp="1"/>
          </p:cNvSpPr>
          <p:nvPr>
            <p:ph type="title"/>
          </p:nvPr>
        </p:nvSpPr>
        <p:spPr/>
        <p:txBody>
          <a:bodyPr>
            <a:normAutofit fontScale="90000"/>
          </a:bodyPr>
          <a:lstStyle/>
          <a:p>
            <a:r>
              <a:rPr lang="en-US" altLang="zh-CN" b="1" dirty="0"/>
              <a:t>Maximum</a:t>
            </a:r>
            <a:r>
              <a:rPr lang="en-US" altLang="zh-CN" b="1" spc="-130" dirty="0"/>
              <a:t> </a:t>
            </a:r>
            <a:r>
              <a:rPr lang="en-US" altLang="zh-CN" b="1" dirty="0"/>
              <a:t>Likelihood</a:t>
            </a:r>
            <a:r>
              <a:rPr lang="en-US" altLang="zh-CN" b="1" spc="-114" dirty="0"/>
              <a:t> </a:t>
            </a:r>
            <a:r>
              <a:rPr lang="en-US" altLang="zh-CN" b="1" spc="-10" dirty="0"/>
              <a:t>Estimation</a:t>
            </a:r>
            <a:endParaRPr lang="zh-CN" altLang="en-US" dirty="0"/>
          </a:p>
        </p:txBody>
      </p:sp>
      <p:sp>
        <p:nvSpPr>
          <p:cNvPr id="3" name="日期占位符 2">
            <a:extLst>
              <a:ext uri="{FF2B5EF4-FFF2-40B4-BE49-F238E27FC236}">
                <a16:creationId xmlns:a16="http://schemas.microsoft.com/office/drawing/2014/main" id="{E778A0A8-6B59-E77B-49A6-8FE28508CE92}"/>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727FD598-4306-F41F-0E5C-A0722BB3A5EC}"/>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D1AC9F74-CD75-66F6-8836-30490208CB46}"/>
              </a:ext>
            </a:extLst>
          </p:cNvPr>
          <p:cNvSpPr>
            <a:spLocks noGrp="1"/>
          </p:cNvSpPr>
          <p:nvPr>
            <p:ph type="sldNum" sz="quarter" idx="12"/>
          </p:nvPr>
        </p:nvSpPr>
        <p:spPr/>
        <p:txBody>
          <a:bodyPr/>
          <a:lstStyle/>
          <a:p>
            <a:fld id="{FBA2AAD9-678A-444D-9C91-F71F6204EDF4}" type="slidenum">
              <a:rPr lang="zh-CN" altLang="en-US" smtClean="0"/>
              <a:t>6</a:t>
            </a:fld>
            <a:endParaRPr lang="zh-CN" altLang="en-US"/>
          </a:p>
        </p:txBody>
      </p:sp>
      <p:pic>
        <p:nvPicPr>
          <p:cNvPr id="6" name="object 9">
            <a:extLst>
              <a:ext uri="{FF2B5EF4-FFF2-40B4-BE49-F238E27FC236}">
                <a16:creationId xmlns:a16="http://schemas.microsoft.com/office/drawing/2014/main" id="{5B4BDC54-E106-69AE-D97F-5AFDD86B7B28}"/>
              </a:ext>
            </a:extLst>
          </p:cNvPr>
          <p:cNvPicPr/>
          <p:nvPr/>
        </p:nvPicPr>
        <p:blipFill>
          <a:blip r:embed="rId3" cstate="print"/>
          <a:stretch>
            <a:fillRect/>
          </a:stretch>
        </p:blipFill>
        <p:spPr>
          <a:xfrm>
            <a:off x="4078152" y="1363347"/>
            <a:ext cx="4075248" cy="1966102"/>
          </a:xfrm>
          <a:prstGeom prst="rect">
            <a:avLst/>
          </a:prstGeom>
        </p:spPr>
      </p:pic>
      <p:sp>
        <p:nvSpPr>
          <p:cNvPr id="8" name="文本框 7">
            <a:extLst>
              <a:ext uri="{FF2B5EF4-FFF2-40B4-BE49-F238E27FC236}">
                <a16:creationId xmlns:a16="http://schemas.microsoft.com/office/drawing/2014/main" id="{B1B1399A-EB6A-DBAA-5137-0E2B65F875C4}"/>
              </a:ext>
            </a:extLst>
          </p:cNvPr>
          <p:cNvSpPr txBox="1"/>
          <p:nvPr/>
        </p:nvSpPr>
        <p:spPr>
          <a:xfrm>
            <a:off x="3180443" y="3433998"/>
            <a:ext cx="5831114" cy="1200329"/>
          </a:xfrm>
          <a:prstGeom prst="rect">
            <a:avLst/>
          </a:prstGeom>
          <a:noFill/>
        </p:spPr>
        <p:txBody>
          <a:bodyPr wrap="square">
            <a:spAutoFit/>
          </a:bodyPr>
          <a:lstStyle/>
          <a:p>
            <a:pPr algn="just"/>
            <a:r>
              <a:rPr lang="zh-CN" altLang="en-US" b="0" i="0" dirty="0">
                <a:solidFill>
                  <a:srgbClr val="404040"/>
                </a:solidFill>
                <a:effectLst/>
                <a:latin typeface="DeepSeek-CJK-patch"/>
              </a:rPr>
              <a:t>最大似然估计（</a:t>
            </a:r>
            <a:r>
              <a:rPr lang="en-US" altLang="zh-CN" b="0" i="0" dirty="0">
                <a:solidFill>
                  <a:srgbClr val="404040"/>
                </a:solidFill>
                <a:effectLst/>
                <a:latin typeface="DeepSeek-CJK-patch"/>
              </a:rPr>
              <a:t>Maximum Likelihood Estimation, MLE</a:t>
            </a:r>
            <a:r>
              <a:rPr lang="zh-CN" altLang="en-US" b="0" i="0" dirty="0">
                <a:solidFill>
                  <a:srgbClr val="404040"/>
                </a:solidFill>
                <a:effectLst/>
                <a:latin typeface="DeepSeek-CJK-patch"/>
              </a:rPr>
              <a:t>）是统计学中用于估计概率模型参数的方法</a:t>
            </a:r>
            <a:r>
              <a:rPr lang="en-US" altLang="zh-CN" b="0" i="0" dirty="0">
                <a:solidFill>
                  <a:srgbClr val="404040"/>
                </a:solidFill>
                <a:effectLst/>
                <a:latin typeface="DeepSeek-CJK-patch"/>
              </a:rPr>
              <a:t>. </a:t>
            </a:r>
            <a:r>
              <a:rPr lang="zh-CN" altLang="en-US" b="0" i="0" dirty="0">
                <a:solidFill>
                  <a:srgbClr val="404040"/>
                </a:solidFill>
                <a:effectLst/>
                <a:latin typeface="DeepSeek-CJK-patch"/>
              </a:rPr>
              <a:t>其核心思想是：</a:t>
            </a:r>
            <a:r>
              <a:rPr lang="zh-CN" altLang="en-US" b="1" i="0" dirty="0">
                <a:solidFill>
                  <a:srgbClr val="404040"/>
                </a:solidFill>
                <a:effectLst/>
                <a:latin typeface="DeepSeek-CJK-patch"/>
              </a:rPr>
              <a:t>找到一组参数，使得在该参数下，观测数据出现的概率（似然）最大</a:t>
            </a:r>
            <a:r>
              <a:rPr lang="en-US" altLang="zh-CN" b="0" i="0" dirty="0">
                <a:solidFill>
                  <a:srgbClr val="404040"/>
                </a:solidFill>
                <a:effectLst/>
                <a:latin typeface="DeepSeek-CJK-patch"/>
              </a:rPr>
              <a:t>. </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4E8FFAD-6ED9-9A2E-B2DD-5420222D7A8F}"/>
                  </a:ext>
                </a:extLst>
              </p:cNvPr>
              <p:cNvSpPr txBox="1"/>
              <p:nvPr/>
            </p:nvSpPr>
            <p:spPr>
              <a:xfrm>
                <a:off x="3180443" y="4649443"/>
                <a:ext cx="5831114" cy="1200329"/>
              </a:xfrm>
              <a:prstGeom prst="rect">
                <a:avLst/>
              </a:prstGeom>
              <a:noFill/>
            </p:spPr>
            <p:txBody>
              <a:bodyPr wrap="square" rtlCol="0">
                <a:spAutoFit/>
              </a:bodyPr>
              <a:lstStyle/>
              <a:p>
                <a:pPr algn="just"/>
                <a:r>
                  <a:rPr lang="zh-CN" altLang="en-US" dirty="0"/>
                  <a:t>我们有一个</a:t>
                </a:r>
                <a:r>
                  <a:rPr lang="zh-CN" altLang="en-US" b="1" dirty="0"/>
                  <a:t>真实数据分布</a:t>
                </a:r>
                <a14:m>
                  <m:oMath xmlns:m="http://schemas.openxmlformats.org/officeDocument/2006/math">
                    <m:r>
                      <a:rPr lang="en-US" altLang="zh-CN" b="1" i="1" smtClean="0">
                        <a:latin typeface="Cambria Math" panose="02040503050406030204" pitchFamily="18" charset="0"/>
                      </a:rPr>
                      <m:t>𝒒</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zh-CN" altLang="en-US" dirty="0"/>
                  <a:t>，但它是未知的（例如某张图像的分布）；我们想要用一个</a:t>
                </a:r>
                <a:r>
                  <a:rPr lang="zh-CN" altLang="en-US" b="1" dirty="0"/>
                  <a:t>参数化的模型</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zh-CN" altLang="en-US" b="1" i="1" smtClean="0">
                            <a:latin typeface="Cambria Math" panose="02040503050406030204" pitchFamily="18" charset="0"/>
                          </a:rPr>
                          <m:t>𝜽</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作为近似，通过找到最优的参数</a:t>
                </a:r>
                <a14:m>
                  <m:oMath xmlns:m="http://schemas.openxmlformats.org/officeDocument/2006/math">
                    <m:r>
                      <a:rPr lang="zh-CN" altLang="en-US" i="1" smtClean="0">
                        <a:latin typeface="Cambria Math" panose="02040503050406030204" pitchFamily="18" charset="0"/>
                      </a:rPr>
                      <m:t>𝜃</m:t>
                    </m:r>
                  </m:oMath>
                </a14:m>
                <a:r>
                  <a:rPr lang="zh-CN" altLang="en-US" dirty="0"/>
                  <a:t>来使得</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zh-CN" altLang="en-US" b="1" i="1">
                            <a:latin typeface="Cambria Math" panose="02040503050406030204" pitchFamily="18" charset="0"/>
                          </a:rPr>
                          <m:t>𝜽</m:t>
                        </m:r>
                      </m:sub>
                    </m:sSub>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en-US" dirty="0"/>
                  <a:t>尽可能拟合</a:t>
                </a:r>
                <a14:m>
                  <m:oMath xmlns:m="http://schemas.openxmlformats.org/officeDocument/2006/math">
                    <m:r>
                      <a:rPr lang="en-US" altLang="zh-CN" b="1" i="1" smtClean="0">
                        <a:latin typeface="Cambria Math" panose="02040503050406030204" pitchFamily="18" charset="0"/>
                      </a:rPr>
                      <m:t>𝒒</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endParaRPr lang="zh-CN" altLang="en-US" b="1" dirty="0"/>
              </a:p>
            </p:txBody>
          </p:sp>
        </mc:Choice>
        <mc:Fallback xmlns="">
          <p:sp>
            <p:nvSpPr>
              <p:cNvPr id="9" name="文本框 8">
                <a:extLst>
                  <a:ext uri="{FF2B5EF4-FFF2-40B4-BE49-F238E27FC236}">
                    <a16:creationId xmlns:a16="http://schemas.microsoft.com/office/drawing/2014/main" id="{84E8FFAD-6ED9-9A2E-B2DD-5420222D7A8F}"/>
                  </a:ext>
                </a:extLst>
              </p:cNvPr>
              <p:cNvSpPr txBox="1">
                <a:spLocks noRot="1" noChangeAspect="1" noMove="1" noResize="1" noEditPoints="1" noAdjustHandles="1" noChangeArrowheads="1" noChangeShapeType="1" noTextEdit="1"/>
              </p:cNvSpPr>
              <p:nvPr/>
            </p:nvSpPr>
            <p:spPr>
              <a:xfrm>
                <a:off x="3180443" y="4649443"/>
                <a:ext cx="5831114" cy="1200329"/>
              </a:xfrm>
              <a:prstGeom prst="rect">
                <a:avLst/>
              </a:prstGeom>
              <a:blipFill>
                <a:blip r:embed="rId4"/>
                <a:stretch>
                  <a:fillRect l="-941" t="-3046" r="-837" b="-30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566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C4821-8D77-29B4-E09A-D83E493C1155}"/>
              </a:ext>
            </a:extLst>
          </p:cNvPr>
          <p:cNvSpPr>
            <a:spLocks noGrp="1"/>
          </p:cNvSpPr>
          <p:nvPr>
            <p:ph type="title"/>
          </p:nvPr>
        </p:nvSpPr>
        <p:spPr/>
        <p:txBody>
          <a:bodyPr>
            <a:normAutofit fontScale="90000"/>
          </a:bodyPr>
          <a:lstStyle/>
          <a:p>
            <a:r>
              <a:rPr lang="en-US" altLang="zh-CN" b="1" dirty="0"/>
              <a:t>Maximum</a:t>
            </a:r>
            <a:r>
              <a:rPr lang="en-US" altLang="zh-CN" b="1" spc="-130" dirty="0"/>
              <a:t> </a:t>
            </a:r>
            <a:r>
              <a:rPr lang="en-US" altLang="zh-CN" b="1" dirty="0"/>
              <a:t>Likelihood</a:t>
            </a:r>
            <a:r>
              <a:rPr lang="en-US" altLang="zh-CN" b="1" spc="-114" dirty="0"/>
              <a:t> </a:t>
            </a:r>
            <a:r>
              <a:rPr lang="en-US" altLang="zh-CN" b="1" spc="-10" dirty="0"/>
              <a:t>Estimation</a:t>
            </a:r>
            <a:endParaRPr lang="zh-CN" altLang="en-US" dirty="0"/>
          </a:p>
        </p:txBody>
      </p:sp>
      <p:sp>
        <p:nvSpPr>
          <p:cNvPr id="3" name="日期占位符 2">
            <a:extLst>
              <a:ext uri="{FF2B5EF4-FFF2-40B4-BE49-F238E27FC236}">
                <a16:creationId xmlns:a16="http://schemas.microsoft.com/office/drawing/2014/main" id="{3F2F9663-7B74-5A1E-3D79-27ADFB6A24A5}"/>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F770691C-BCC5-D2AB-F695-37F87918313E}"/>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CD3C60B4-B013-68FF-619E-F7DF07636EA0}"/>
              </a:ext>
            </a:extLst>
          </p:cNvPr>
          <p:cNvSpPr>
            <a:spLocks noGrp="1"/>
          </p:cNvSpPr>
          <p:nvPr>
            <p:ph type="sldNum" sz="quarter" idx="12"/>
          </p:nvPr>
        </p:nvSpPr>
        <p:spPr/>
        <p:txBody>
          <a:bodyPr/>
          <a:lstStyle/>
          <a:p>
            <a:fld id="{FBA2AAD9-678A-444D-9C91-F71F6204EDF4}" type="slidenum">
              <a:rPr lang="zh-CN" altLang="en-US" smtClean="0"/>
              <a:t>7</a:t>
            </a:fld>
            <a:endParaRPr lang="zh-CN" altLang="en-US"/>
          </a:p>
        </p:txBody>
      </p:sp>
      <p:pic>
        <p:nvPicPr>
          <p:cNvPr id="6" name="object 9">
            <a:extLst>
              <a:ext uri="{FF2B5EF4-FFF2-40B4-BE49-F238E27FC236}">
                <a16:creationId xmlns:a16="http://schemas.microsoft.com/office/drawing/2014/main" id="{9F83A615-FC27-A6AD-DF62-6EA655DB8896}"/>
              </a:ext>
            </a:extLst>
          </p:cNvPr>
          <p:cNvPicPr/>
          <p:nvPr/>
        </p:nvPicPr>
        <p:blipFill>
          <a:blip r:embed="rId2" cstate="print"/>
          <a:stretch>
            <a:fillRect/>
          </a:stretch>
        </p:blipFill>
        <p:spPr>
          <a:xfrm>
            <a:off x="745236" y="1371600"/>
            <a:ext cx="3055619" cy="1653539"/>
          </a:xfrm>
          <a:prstGeom prst="rect">
            <a:avLst/>
          </a:prstGeom>
        </p:spPr>
      </p:pic>
      <p:sp>
        <p:nvSpPr>
          <p:cNvPr id="7" name="object 64">
            <a:extLst>
              <a:ext uri="{FF2B5EF4-FFF2-40B4-BE49-F238E27FC236}">
                <a16:creationId xmlns:a16="http://schemas.microsoft.com/office/drawing/2014/main" id="{29B4DD12-09F2-CE7B-3067-997BDDB1CD17}"/>
              </a:ext>
            </a:extLst>
          </p:cNvPr>
          <p:cNvSpPr txBox="1"/>
          <p:nvPr/>
        </p:nvSpPr>
        <p:spPr>
          <a:xfrm>
            <a:off x="448055" y="3282696"/>
            <a:ext cx="2958465" cy="368935"/>
          </a:xfrm>
          <a:prstGeom prst="rect">
            <a:avLst/>
          </a:prstGeom>
          <a:solidFill>
            <a:srgbClr val="C00000">
              <a:alpha val="10195"/>
            </a:srgbClr>
          </a:solidFill>
        </p:spPr>
        <p:txBody>
          <a:bodyPr vert="horz" wrap="square" lIns="0" tIns="36830" rIns="0" bIns="0" rtlCol="0">
            <a:spAutoFit/>
          </a:bodyPr>
          <a:lstStyle/>
          <a:p>
            <a:pPr marL="90805">
              <a:lnSpc>
                <a:spcPct val="100000"/>
              </a:lnSpc>
              <a:spcBef>
                <a:spcPts val="290"/>
              </a:spcBef>
            </a:pPr>
            <a:r>
              <a:rPr sz="1800" b="1" dirty="0">
                <a:solidFill>
                  <a:srgbClr val="C00000"/>
                </a:solidFill>
                <a:latin typeface="Microsoft YaHei"/>
                <a:cs typeface="Microsoft YaHei"/>
              </a:rPr>
              <a:t>②</a:t>
            </a:r>
            <a:r>
              <a:rPr sz="1800" b="1" spc="-50" dirty="0">
                <a:solidFill>
                  <a:srgbClr val="C00000"/>
                </a:solidFill>
                <a:latin typeface="Microsoft YaHei"/>
                <a:cs typeface="Microsoft YaHei"/>
              </a:rPr>
              <a:t> </a:t>
            </a:r>
            <a:r>
              <a:rPr sz="1800" b="1" dirty="0">
                <a:solidFill>
                  <a:srgbClr val="C00000"/>
                </a:solidFill>
                <a:latin typeface="Microsoft YaHei"/>
                <a:cs typeface="Microsoft YaHei"/>
              </a:rPr>
              <a:t>optimization</a:t>
            </a:r>
            <a:r>
              <a:rPr sz="1800" b="1" spc="-20" dirty="0">
                <a:solidFill>
                  <a:srgbClr val="C00000"/>
                </a:solidFill>
                <a:latin typeface="Microsoft YaHei"/>
                <a:cs typeface="Microsoft YaHei"/>
              </a:rPr>
              <a:t> </a:t>
            </a:r>
            <a:r>
              <a:rPr sz="1800" b="1" dirty="0">
                <a:solidFill>
                  <a:srgbClr val="C00000"/>
                </a:solidFill>
                <a:latin typeface="Microsoft YaHei"/>
                <a:cs typeface="Microsoft YaHei"/>
              </a:rPr>
              <a:t>(view</a:t>
            </a:r>
            <a:r>
              <a:rPr sz="1800" b="1" spc="-30" dirty="0">
                <a:solidFill>
                  <a:srgbClr val="C00000"/>
                </a:solidFill>
                <a:latin typeface="Microsoft YaHei"/>
                <a:cs typeface="Microsoft YaHei"/>
              </a:rPr>
              <a:t> </a:t>
            </a:r>
            <a:r>
              <a:rPr sz="1800" b="1" spc="-25" dirty="0">
                <a:solidFill>
                  <a:srgbClr val="C00000"/>
                </a:solidFill>
                <a:latin typeface="Microsoft YaHei"/>
                <a:cs typeface="Microsoft YaHei"/>
              </a:rPr>
              <a:t>1)</a:t>
            </a:r>
            <a:endParaRPr sz="1800" dirty="0">
              <a:latin typeface="Microsoft YaHei"/>
              <a:cs typeface="Microsoft YaHei"/>
            </a:endParaRPr>
          </a:p>
        </p:txBody>
      </p:sp>
      <p:sp>
        <p:nvSpPr>
          <p:cNvPr id="8" name="object 65">
            <a:extLst>
              <a:ext uri="{FF2B5EF4-FFF2-40B4-BE49-F238E27FC236}">
                <a16:creationId xmlns:a16="http://schemas.microsoft.com/office/drawing/2014/main" id="{B41CDE8A-310B-B38D-AF78-E2034AAE479A}"/>
              </a:ext>
            </a:extLst>
          </p:cNvPr>
          <p:cNvSpPr txBox="1"/>
          <p:nvPr/>
        </p:nvSpPr>
        <p:spPr>
          <a:xfrm>
            <a:off x="8235341" y="4030759"/>
            <a:ext cx="731120" cy="315471"/>
          </a:xfrm>
          <a:prstGeom prst="rect">
            <a:avLst/>
          </a:prstGeom>
          <a:solidFill>
            <a:srgbClr val="C00000">
              <a:alpha val="10195"/>
            </a:srgbClr>
          </a:solidFill>
        </p:spPr>
        <p:txBody>
          <a:bodyPr vert="horz" wrap="square" lIns="0" tIns="38100" rIns="0" bIns="0" rtlCol="0">
            <a:spAutoFit/>
          </a:bodyPr>
          <a:lstStyle/>
          <a:p>
            <a:pPr marL="92075">
              <a:spcBef>
                <a:spcPts val="300"/>
              </a:spcBef>
            </a:pPr>
            <a:r>
              <a:rPr b="1" u="sng" spc="-20" dirty="0">
                <a:solidFill>
                  <a:srgbClr val="C00000"/>
                </a:solidFill>
                <a:uFill>
                  <a:solidFill>
                    <a:srgbClr val="F9E5E5"/>
                  </a:solidFill>
                </a:uFill>
                <a:latin typeface="Microsoft YaHei"/>
              </a:rPr>
              <a:t>ELBO</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592B62C-C6C1-2212-7600-7816E8A721C2}"/>
                  </a:ext>
                </a:extLst>
              </p:cNvPr>
              <p:cNvSpPr txBox="1"/>
              <p:nvPr/>
            </p:nvSpPr>
            <p:spPr>
              <a:xfrm>
                <a:off x="725714" y="3699096"/>
                <a:ext cx="3686778" cy="6458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𝑡</m:t>
                              </m:r>
                            </m:sub>
                          </m:sSub>
                          <m:r>
                            <a:rPr lang="en-US" altLang="zh-CN" sz="1600" b="0" i="1" smtClean="0">
                              <a:latin typeface="Cambria Math" panose="02040503050406030204" pitchFamily="18" charset="0"/>
                            </a:rPr>
                            <m:t>)</m:t>
                          </m:r>
                        </m:e>
                      </m:func>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b="0" i="1" smtClean="0">
                              <a:latin typeface="Cambria Math" panose="02040503050406030204" pitchFamily="18" charset="0"/>
                            </a:rPr>
                            <m:t>)</m:t>
                          </m:r>
                          <m:nary>
                            <m:naryPr>
                              <m:limLoc m:val="undOvr"/>
                              <m:subHide m:val="on"/>
                              <m:supHide m:val="on"/>
                              <m:ctrlPr>
                                <a:rPr lang="en-US" altLang="zh-CN" sz="1600" i="1">
                                  <a:latin typeface="Cambria Math" panose="02040503050406030204" pitchFamily="18" charset="0"/>
                                </a:rPr>
                              </m:ctrlPr>
                            </m:naryPr>
                            <m:sub/>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𝑞</m:t>
                                  </m:r>
                                </m:e>
                                <m:sub>
                                  <m:r>
                                    <a:rPr lang="zh-CN" altLang="en-US" sz="1600" i="1" smtClean="0">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r>
                                <a:rPr lang="en-US" altLang="zh-CN" sz="1600" i="1">
                                  <a:latin typeface="Cambria Math" panose="02040503050406030204" pitchFamily="18" charset="0"/>
                                </a:rPr>
                                <m:t> </m:t>
                              </m:r>
                              <m:r>
                                <a:rPr lang="en-US" altLang="zh-CN" sz="1600" i="1">
                                  <a:latin typeface="Cambria Math" panose="02040503050406030204" pitchFamily="18" charset="0"/>
                                </a:rPr>
                                <m:t>𝑑</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nary>
                        </m:e>
                      </m:func>
                    </m:oMath>
                  </m:oMathPara>
                </a14:m>
                <a:endParaRPr lang="zh-CN" altLang="en-US" sz="1600" dirty="0"/>
              </a:p>
            </p:txBody>
          </p:sp>
        </mc:Choice>
        <mc:Fallback xmlns="">
          <p:sp>
            <p:nvSpPr>
              <p:cNvPr id="11" name="文本框 10">
                <a:extLst>
                  <a:ext uri="{FF2B5EF4-FFF2-40B4-BE49-F238E27FC236}">
                    <a16:creationId xmlns:a16="http://schemas.microsoft.com/office/drawing/2014/main" id="{3592B62C-C6C1-2212-7600-7816E8A721C2}"/>
                  </a:ext>
                </a:extLst>
              </p:cNvPr>
              <p:cNvSpPr txBox="1">
                <a:spLocks noRot="1" noChangeAspect="1" noMove="1" noResize="1" noEditPoints="1" noAdjustHandles="1" noChangeArrowheads="1" noChangeShapeType="1" noTextEdit="1"/>
              </p:cNvSpPr>
              <p:nvPr/>
            </p:nvSpPr>
            <p:spPr>
              <a:xfrm>
                <a:off x="725714" y="3699096"/>
                <a:ext cx="3686778" cy="6458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D3603D5-3291-9D70-2634-C79F5E430BC0}"/>
                  </a:ext>
                </a:extLst>
              </p:cNvPr>
              <p:cNvSpPr txBox="1"/>
              <p:nvPr/>
            </p:nvSpPr>
            <p:spPr>
              <a:xfrm>
                <a:off x="4324064" y="3714217"/>
                <a:ext cx="3065133" cy="6458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nary>
                        <m:naryPr>
                          <m:limLoc m:val="undOvr"/>
                          <m:subHide m:val="on"/>
                          <m:supHide m:val="on"/>
                          <m:ctrlPr>
                            <a:rPr lang="en-US" altLang="zh-CN" sz="1600" i="1">
                              <a:latin typeface="Cambria Math" panose="02040503050406030204" pitchFamily="18" charset="0"/>
                            </a:rPr>
                          </m:ctrlPr>
                        </m:naryPr>
                        <m:sub/>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m:rPr>
                                  <m:nor/>
                                </m:rPr>
                                <a:rPr lang="zh-CN" altLang="en-US" sz="1600" dirty="0"/>
                                <m:t> </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b="0" i="1" smtClean="0">
                                  <a:latin typeface="Cambria Math" panose="02040503050406030204" pitchFamily="18" charset="0"/>
                                </a:rPr>
                                <m:t>)</m:t>
                              </m:r>
                            </m:e>
                          </m:func>
                          <m:r>
                            <a:rPr lang="en-US" altLang="zh-CN" sz="1600" b="0" i="1" smtClean="0">
                              <a:latin typeface="Cambria Math" panose="02040503050406030204" pitchFamily="18" charset="0"/>
                            </a:rPr>
                            <m:t>)</m:t>
                          </m:r>
                          <m:r>
                            <a:rPr lang="en-US" altLang="zh-CN" sz="1600" i="1">
                              <a:latin typeface="Cambria Math" panose="02040503050406030204" pitchFamily="18" charset="0"/>
                            </a:rPr>
                            <m:t> </m:t>
                          </m:r>
                          <m:r>
                            <a:rPr lang="en-US" altLang="zh-CN" sz="1600" i="1">
                              <a:latin typeface="Cambria Math" panose="02040503050406030204" pitchFamily="18" charset="0"/>
                            </a:rPr>
                            <m:t>𝑑</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nary>
                    </m:oMath>
                  </m:oMathPara>
                </a14:m>
                <a:endParaRPr lang="zh-CN" altLang="en-US" sz="1600" dirty="0"/>
              </a:p>
            </p:txBody>
          </p:sp>
        </mc:Choice>
        <mc:Fallback xmlns="">
          <p:sp>
            <p:nvSpPr>
              <p:cNvPr id="12" name="文本框 11">
                <a:extLst>
                  <a:ext uri="{FF2B5EF4-FFF2-40B4-BE49-F238E27FC236}">
                    <a16:creationId xmlns:a16="http://schemas.microsoft.com/office/drawing/2014/main" id="{6D3603D5-3291-9D70-2634-C79F5E430BC0}"/>
                  </a:ext>
                </a:extLst>
              </p:cNvPr>
              <p:cNvSpPr txBox="1">
                <a:spLocks noRot="1" noChangeAspect="1" noMove="1" noResize="1" noEditPoints="1" noAdjustHandles="1" noChangeArrowheads="1" noChangeShapeType="1" noTextEdit="1"/>
              </p:cNvSpPr>
              <p:nvPr/>
            </p:nvSpPr>
            <p:spPr>
              <a:xfrm>
                <a:off x="4324064" y="3714217"/>
                <a:ext cx="3065133" cy="64588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A0AAE51-5A53-F41B-FC80-60188DA85171}"/>
                  </a:ext>
                </a:extLst>
              </p:cNvPr>
              <p:cNvSpPr txBox="1"/>
              <p:nvPr/>
            </p:nvSpPr>
            <p:spPr>
              <a:xfrm>
                <a:off x="745236" y="4340709"/>
                <a:ext cx="2253502" cy="3096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b="0" i="1" smtClean="0">
                                  <a:latin typeface="Cambria Math" panose="02040503050406030204" pitchFamily="18" charset="0"/>
                                </a:rPr>
                                <m:t>)</m:t>
                              </m:r>
                            </m:e>
                          </m:func>
                        </m:e>
                      </m:d>
                    </m:oMath>
                  </m:oMathPara>
                </a14:m>
                <a:endParaRPr lang="zh-CN" altLang="en-US" sz="1600" dirty="0"/>
              </a:p>
            </p:txBody>
          </p:sp>
        </mc:Choice>
        <mc:Fallback xmlns="">
          <p:sp>
            <p:nvSpPr>
              <p:cNvPr id="13" name="文本框 12">
                <a:extLst>
                  <a:ext uri="{FF2B5EF4-FFF2-40B4-BE49-F238E27FC236}">
                    <a16:creationId xmlns:a16="http://schemas.microsoft.com/office/drawing/2014/main" id="{CA0AAE51-5A53-F41B-FC80-60188DA85171}"/>
                  </a:ext>
                </a:extLst>
              </p:cNvPr>
              <p:cNvSpPr txBox="1">
                <a:spLocks noRot="1" noChangeAspect="1" noMove="1" noResize="1" noEditPoints="1" noAdjustHandles="1" noChangeArrowheads="1" noChangeShapeType="1" noTextEdit="1"/>
              </p:cNvSpPr>
              <p:nvPr/>
            </p:nvSpPr>
            <p:spPr>
              <a:xfrm>
                <a:off x="745236" y="4340709"/>
                <a:ext cx="2253502" cy="309637"/>
              </a:xfrm>
              <a:prstGeom prst="rect">
                <a:avLst/>
              </a:prstGeom>
              <a:blipFill>
                <a:blip r:embed="rId5"/>
                <a:stretch>
                  <a:fillRect l="-54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4DB4064-39E1-9AF0-8301-97FC21752936}"/>
                  </a:ext>
                </a:extLst>
              </p:cNvPr>
              <p:cNvSpPr txBox="1"/>
              <p:nvPr/>
            </p:nvSpPr>
            <p:spPr>
              <a:xfrm>
                <a:off x="2911222" y="4168635"/>
                <a:ext cx="2772234" cy="547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smtClean="0">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num>
                                <m:den>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den>
                              </m:f>
                            </m:e>
                          </m:func>
                        </m:e>
                      </m:d>
                    </m:oMath>
                  </m:oMathPara>
                </a14:m>
                <a:endParaRPr lang="zh-CN" altLang="en-US" sz="1600" dirty="0"/>
              </a:p>
            </p:txBody>
          </p:sp>
        </mc:Choice>
        <mc:Fallback xmlns="">
          <p:sp>
            <p:nvSpPr>
              <p:cNvPr id="14" name="文本框 13">
                <a:extLst>
                  <a:ext uri="{FF2B5EF4-FFF2-40B4-BE49-F238E27FC236}">
                    <a16:creationId xmlns:a16="http://schemas.microsoft.com/office/drawing/2014/main" id="{74DB4064-39E1-9AF0-8301-97FC21752936}"/>
                  </a:ext>
                </a:extLst>
              </p:cNvPr>
              <p:cNvSpPr txBox="1">
                <a:spLocks noRot="1" noChangeAspect="1" noMove="1" noResize="1" noEditPoints="1" noAdjustHandles="1" noChangeArrowheads="1" noChangeShapeType="1" noTextEdit="1"/>
              </p:cNvSpPr>
              <p:nvPr/>
            </p:nvSpPr>
            <p:spPr>
              <a:xfrm>
                <a:off x="2911222" y="4168635"/>
                <a:ext cx="2772234" cy="5479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672F0CE-DC94-E669-AA54-03EE6A177E28}"/>
                  </a:ext>
                </a:extLst>
              </p:cNvPr>
              <p:cNvSpPr txBox="1"/>
              <p:nvPr/>
            </p:nvSpPr>
            <p:spPr>
              <a:xfrm>
                <a:off x="745236" y="4723783"/>
                <a:ext cx="3822650" cy="5586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num>
                                <m:den>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den>
                              </m:f>
                            </m:e>
                          </m:func>
                        </m:e>
                      </m:d>
                    </m:oMath>
                  </m:oMathPara>
                </a14:m>
                <a:endParaRPr lang="zh-CN" altLang="en-US" sz="1600" dirty="0"/>
              </a:p>
            </p:txBody>
          </p:sp>
        </mc:Choice>
        <mc:Fallback xmlns="">
          <p:sp>
            <p:nvSpPr>
              <p:cNvPr id="15" name="文本框 14">
                <a:extLst>
                  <a:ext uri="{FF2B5EF4-FFF2-40B4-BE49-F238E27FC236}">
                    <a16:creationId xmlns:a16="http://schemas.microsoft.com/office/drawing/2014/main" id="{2672F0CE-DC94-E669-AA54-03EE6A177E28}"/>
                  </a:ext>
                </a:extLst>
              </p:cNvPr>
              <p:cNvSpPr txBox="1">
                <a:spLocks noRot="1" noChangeAspect="1" noMove="1" noResize="1" noEditPoints="1" noAdjustHandles="1" noChangeArrowheads="1" noChangeShapeType="1" noTextEdit="1"/>
              </p:cNvSpPr>
              <p:nvPr/>
            </p:nvSpPr>
            <p:spPr>
              <a:xfrm>
                <a:off x="745236" y="4723783"/>
                <a:ext cx="3822650" cy="55861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FF9510E-915A-5508-66AD-A81F28DC6E24}"/>
                  </a:ext>
                </a:extLst>
              </p:cNvPr>
              <p:cNvSpPr txBox="1"/>
              <p:nvPr/>
            </p:nvSpPr>
            <p:spPr>
              <a:xfrm>
                <a:off x="725714" y="5308914"/>
                <a:ext cx="5737468" cy="564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den>
                              </m:f>
                            </m:e>
                          </m:func>
                        </m:e>
                      </m:d>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num>
                                <m:den>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den>
                              </m:f>
                            </m:e>
                          </m:func>
                        </m:e>
                      </m:d>
                    </m:oMath>
                  </m:oMathPara>
                </a14:m>
                <a:endParaRPr lang="zh-CN" altLang="en-US" sz="1600" dirty="0"/>
              </a:p>
            </p:txBody>
          </p:sp>
        </mc:Choice>
        <mc:Fallback xmlns="">
          <p:sp>
            <p:nvSpPr>
              <p:cNvPr id="16" name="文本框 15">
                <a:extLst>
                  <a:ext uri="{FF2B5EF4-FFF2-40B4-BE49-F238E27FC236}">
                    <a16:creationId xmlns:a16="http://schemas.microsoft.com/office/drawing/2014/main" id="{EFF9510E-915A-5508-66AD-A81F28DC6E24}"/>
                  </a:ext>
                </a:extLst>
              </p:cNvPr>
              <p:cNvSpPr txBox="1">
                <a:spLocks noRot="1" noChangeAspect="1" noMove="1" noResize="1" noEditPoints="1" noAdjustHandles="1" noChangeArrowheads="1" noChangeShapeType="1" noTextEdit="1"/>
              </p:cNvSpPr>
              <p:nvPr/>
            </p:nvSpPr>
            <p:spPr>
              <a:xfrm>
                <a:off x="725714" y="5308914"/>
                <a:ext cx="5737468" cy="56457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C3A922D-107C-FFD0-5A72-4B28A6DA3CD2}"/>
                  </a:ext>
                </a:extLst>
              </p:cNvPr>
              <p:cNvSpPr txBox="1"/>
              <p:nvPr/>
            </p:nvSpPr>
            <p:spPr>
              <a:xfrm>
                <a:off x="6421930" y="4340302"/>
                <a:ext cx="5812425" cy="558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smtClean="0">
                              <a:latin typeface="Cambria Math" panose="02040503050406030204" pitchFamily="18" charset="0"/>
                            </a:rPr>
                          </m:ctrlPr>
                        </m:dPr>
                        <m:e>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d>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den>
                              </m:f>
                            </m:e>
                          </m:func>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𝐾𝐿</m:t>
                          </m:r>
                        </m:sub>
                      </m:sSub>
                      <m:d>
                        <m:dPr>
                          <m:ctrlPr>
                            <a:rPr lang="en-US" altLang="zh-CN" sz="1600" b="0" i="1" smtClean="0">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r>
                            <a:rPr lang="en-US" altLang="zh-CN" sz="1600" b="0" i="1" smtClean="0">
                              <a:latin typeface="Cambria Math" panose="02040503050406030204" pitchFamily="18" charset="0"/>
                            </a:rPr>
                            <m:t> || </m:t>
                          </m:r>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e>
                      </m:d>
                    </m:oMath>
                  </m:oMathPara>
                </a14:m>
                <a:endParaRPr lang="zh-CN" altLang="en-US" sz="1600" dirty="0"/>
              </a:p>
            </p:txBody>
          </p:sp>
        </mc:Choice>
        <mc:Fallback xmlns="">
          <p:sp>
            <p:nvSpPr>
              <p:cNvPr id="17" name="文本框 16">
                <a:extLst>
                  <a:ext uri="{FF2B5EF4-FFF2-40B4-BE49-F238E27FC236}">
                    <a16:creationId xmlns:a16="http://schemas.microsoft.com/office/drawing/2014/main" id="{0C3A922D-107C-FFD0-5A72-4B28A6DA3CD2}"/>
                  </a:ext>
                </a:extLst>
              </p:cNvPr>
              <p:cNvSpPr txBox="1">
                <a:spLocks noRot="1" noChangeAspect="1" noMove="1" noResize="1" noEditPoints="1" noAdjustHandles="1" noChangeArrowheads="1" noChangeShapeType="1" noTextEdit="1"/>
              </p:cNvSpPr>
              <p:nvPr/>
            </p:nvSpPr>
            <p:spPr>
              <a:xfrm>
                <a:off x="6421930" y="4340302"/>
                <a:ext cx="5812425" cy="55803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F110A88-BF9B-EDE0-C1F3-0CEC9CC8ED9D}"/>
                  </a:ext>
                </a:extLst>
              </p:cNvPr>
              <p:cNvSpPr txBox="1"/>
              <p:nvPr/>
            </p:nvSpPr>
            <p:spPr>
              <a:xfrm>
                <a:off x="6421930" y="4959273"/>
                <a:ext cx="2936381" cy="558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en-US" altLang="zh-CN" sz="1600" i="1" smtClean="0">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rPr>
                            <m:t>𝔼</m:t>
                          </m:r>
                        </m:e>
                        <m: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e>
                          </m:d>
                        </m:sub>
                      </m:sSub>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𝑙𝑜𝑔</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𝑝</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𝑞</m:t>
                                  </m:r>
                                </m:e>
                                <m:sub>
                                  <m:r>
                                    <a:rPr lang="zh-CN" altLang="en-US" sz="1600" i="1">
                                      <a:latin typeface="Cambria Math" panose="02040503050406030204" pitchFamily="18" charset="0"/>
                                    </a:rPr>
                                    <m:t>𝜙</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𝑡</m:t>
                                  </m:r>
                                </m:sub>
                              </m:sSub>
                              <m:r>
                                <a:rPr lang="en-US" altLang="zh-CN" sz="1600" i="1">
                                  <a:latin typeface="Cambria Math" panose="02040503050406030204" pitchFamily="18" charset="0"/>
                                </a:rPr>
                                <m:t>)</m:t>
                              </m:r>
                            </m:den>
                          </m:f>
                        </m:e>
                      </m:d>
                    </m:oMath>
                  </m:oMathPara>
                </a14:m>
                <a:endParaRPr lang="zh-CN" altLang="en-US" sz="1600" dirty="0"/>
              </a:p>
            </p:txBody>
          </p:sp>
        </mc:Choice>
        <mc:Fallback xmlns="">
          <p:sp>
            <p:nvSpPr>
              <p:cNvPr id="18" name="文本框 17">
                <a:extLst>
                  <a:ext uri="{FF2B5EF4-FFF2-40B4-BE49-F238E27FC236}">
                    <a16:creationId xmlns:a16="http://schemas.microsoft.com/office/drawing/2014/main" id="{6F110A88-BF9B-EDE0-C1F3-0CEC9CC8ED9D}"/>
                  </a:ext>
                </a:extLst>
              </p:cNvPr>
              <p:cNvSpPr txBox="1">
                <a:spLocks noRot="1" noChangeAspect="1" noMove="1" noResize="1" noEditPoints="1" noAdjustHandles="1" noChangeArrowheads="1" noChangeShapeType="1" noTextEdit="1"/>
              </p:cNvSpPr>
              <p:nvPr/>
            </p:nvSpPr>
            <p:spPr>
              <a:xfrm>
                <a:off x="6421930" y="4959273"/>
                <a:ext cx="2936381" cy="558038"/>
              </a:xfrm>
              <a:prstGeom prst="rect">
                <a:avLst/>
              </a:prstGeom>
              <a:blipFill>
                <a:blip r:embed="rId10"/>
                <a:stretch>
                  <a:fillRect/>
                </a:stretch>
              </a:blipFill>
            </p:spPr>
            <p:txBody>
              <a:bodyPr/>
              <a:lstStyle/>
              <a:p>
                <a:r>
                  <a:rPr lang="zh-CN" altLang="en-US">
                    <a:noFill/>
                  </a:rPr>
                  <a:t> </a:t>
                </a:r>
              </a:p>
            </p:txBody>
          </p:sp>
        </mc:Fallback>
      </mc:AlternateContent>
      <p:cxnSp>
        <p:nvCxnSpPr>
          <p:cNvPr id="19" name="连接符: 曲线 18">
            <a:extLst>
              <a:ext uri="{FF2B5EF4-FFF2-40B4-BE49-F238E27FC236}">
                <a16:creationId xmlns:a16="http://schemas.microsoft.com/office/drawing/2014/main" id="{E4C8C473-C92F-F7B8-270C-93873085B075}"/>
              </a:ext>
            </a:extLst>
          </p:cNvPr>
          <p:cNvCxnSpPr>
            <a:cxnSpLocks/>
            <a:stCxn id="16" idx="3"/>
            <a:endCxn id="17" idx="1"/>
          </p:cNvCxnSpPr>
          <p:nvPr/>
        </p:nvCxnSpPr>
        <p:spPr>
          <a:xfrm flipH="1" flipV="1">
            <a:off x="6421930" y="4619321"/>
            <a:ext cx="41252" cy="971882"/>
          </a:xfrm>
          <a:prstGeom prst="curvedConnector5">
            <a:avLst>
              <a:gd name="adj1" fmla="val -554155"/>
              <a:gd name="adj2" fmla="val 50168"/>
              <a:gd name="adj3" fmla="val 654155"/>
            </a:avLst>
          </a:prstGeom>
          <a:ln>
            <a:solidFill>
              <a:srgbClr val="3A0C7B"/>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2CF1134A-BCBF-B25F-4DB8-8DE8893BCB25}"/>
              </a:ext>
            </a:extLst>
          </p:cNvPr>
          <p:cNvGrpSpPr/>
          <p:nvPr/>
        </p:nvGrpSpPr>
        <p:grpSpPr>
          <a:xfrm>
            <a:off x="3811777" y="1923926"/>
            <a:ext cx="6974038" cy="1388737"/>
            <a:chOff x="4212166" y="1639177"/>
            <a:chExt cx="6974038" cy="1388737"/>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E8FC728-307B-1094-1FBE-4A6EAC94A4AD}"/>
                    </a:ext>
                  </a:extLst>
                </p:cNvPr>
                <p:cNvSpPr txBox="1"/>
                <p:nvPr/>
              </p:nvSpPr>
              <p:spPr>
                <a:xfrm>
                  <a:off x="4212166" y="1639177"/>
                  <a:ext cx="6974038" cy="646331"/>
                </a:xfrm>
                <a:prstGeom prst="rect">
                  <a:avLst/>
                </a:prstGeom>
                <a:noFill/>
              </p:spPr>
              <p:txBody>
                <a:bodyPr wrap="square">
                  <a:spAutoFit/>
                </a:bodyPr>
                <a:lstStyle/>
                <a:p>
                  <a:r>
                    <a:rPr lang="zh-CN" altLang="en-US" dirty="0"/>
                    <a:t>扩散模型的目标是学习一个</a:t>
                  </a:r>
                  <a:r>
                    <a:rPr lang="zh-CN" altLang="en-US" b="1" dirty="0"/>
                    <a:t>参数化分布</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zh-CN" altLang="en-US" b="1" i="1">
                              <a:latin typeface="Cambria Math" panose="02040503050406030204" pitchFamily="18" charset="0"/>
                            </a:rPr>
                            <m:t>𝜽</m:t>
                          </m:r>
                        </m:sub>
                      </m:sSub>
                    </m:oMath>
                  </a14:m>
                  <a:r>
                    <a:rPr lang="zh-CN" altLang="en-US" dirty="0"/>
                    <a:t>来逼近</a:t>
                  </a:r>
                  <a:r>
                    <a:rPr lang="zh-CN" altLang="en-US" b="1" dirty="0"/>
                    <a:t>真实分布</a:t>
                  </a:r>
                  <a14:m>
                    <m:oMath xmlns:m="http://schemas.openxmlformats.org/officeDocument/2006/math">
                      <m:r>
                        <a:rPr lang="en-US" altLang="zh-CN" b="1" i="1">
                          <a:latin typeface="Cambria Math" panose="02040503050406030204" pitchFamily="18" charset="0"/>
                        </a:rPr>
                        <m:t>𝒒</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𝒕</m:t>
                              </m:r>
                              <m:r>
                                <a:rPr lang="en-US" altLang="zh-CN" b="1" i="1">
                                  <a:latin typeface="Cambria Math" panose="02040503050406030204" pitchFamily="18" charset="0"/>
                                </a:rPr>
                                <m:t>−</m:t>
                              </m:r>
                              <m:r>
                                <a:rPr lang="en-US" altLang="zh-CN" b="1" i="1">
                                  <a:latin typeface="Cambria Math" panose="02040503050406030204" pitchFamily="18" charset="0"/>
                                </a:rPr>
                                <m:t>𝟏</m:t>
                              </m:r>
                            </m:sub>
                          </m:sSub>
                        </m:e>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𝒕</m:t>
                              </m:r>
                            </m:sub>
                          </m:sSub>
                        </m:e>
                      </m:d>
                    </m:oMath>
                  </a14:m>
                  <a:endParaRPr lang="en-US" altLang="zh-CN" b="1" dirty="0"/>
                </a:p>
                <a:p>
                  <a:r>
                    <a:rPr lang="zh-CN" altLang="en-US" b="0" dirty="0"/>
                    <a:t>根据定义：</a:t>
                  </a:r>
                  <a:endParaRPr lang="en-US" altLang="zh-CN" b="0" dirty="0"/>
                </a:p>
              </p:txBody>
            </p:sp>
          </mc:Choice>
          <mc:Fallback xmlns="">
            <p:sp>
              <p:nvSpPr>
                <p:cNvPr id="23" name="文本框 22">
                  <a:extLst>
                    <a:ext uri="{FF2B5EF4-FFF2-40B4-BE49-F238E27FC236}">
                      <a16:creationId xmlns:a16="http://schemas.microsoft.com/office/drawing/2014/main" id="{6E8FC728-307B-1094-1FBE-4A6EAC94A4AD}"/>
                    </a:ext>
                  </a:extLst>
                </p:cNvPr>
                <p:cNvSpPr txBox="1">
                  <a:spLocks noRot="1" noChangeAspect="1" noMove="1" noResize="1" noEditPoints="1" noAdjustHandles="1" noChangeArrowheads="1" noChangeShapeType="1" noTextEdit="1"/>
                </p:cNvSpPr>
                <p:nvPr/>
              </p:nvSpPr>
              <p:spPr>
                <a:xfrm>
                  <a:off x="4212166" y="1639177"/>
                  <a:ext cx="6974038" cy="646331"/>
                </a:xfrm>
                <a:prstGeom prst="rect">
                  <a:avLst/>
                </a:prstGeom>
                <a:blipFill>
                  <a:blip r:embed="rId11"/>
                  <a:stretch>
                    <a:fillRect l="-699"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B94BA1E-1676-F40F-C7DF-E84A60F8AAA2}"/>
                    </a:ext>
                  </a:extLst>
                </p:cNvPr>
                <p:cNvSpPr txBox="1"/>
                <p:nvPr/>
              </p:nvSpPr>
              <p:spPr>
                <a:xfrm>
                  <a:off x="4212166" y="2186530"/>
                  <a:ext cx="6096000" cy="841384"/>
                </a:xfrm>
                <a:prstGeom prst="rect">
                  <a:avLst/>
                </a:prstGeom>
                <a:noFill/>
              </p:spPr>
              <p:txBody>
                <a:bodyPr wrap="square">
                  <a:spAutoFit/>
                </a:bodyPr>
                <a:lstStyle/>
                <a:p>
                  <a:r>
                    <a:rPr lang="zh-CN" altLang="en-US" dirty="0"/>
                    <a:t>即最大化似然：</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arg</m:t>
                          </m:r>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𝜃</m:t>
                                  </m:r>
                                </m:lim>
                              </m:limLow>
                            </m:fName>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𝑡</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zh-CN" altLang="en-US" i="1">
                                          <a:latin typeface="Cambria Math" panose="02040503050406030204" pitchFamily="18" charset="0"/>
                                        </a:rPr>
                                        <m:t>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e>
                              </m:nary>
                            </m:e>
                          </m:func>
                        </m:e>
                      </m:func>
                    </m:oMath>
                  </a14:m>
                  <a:endParaRPr lang="en-US" altLang="zh-CN" dirty="0"/>
                </a:p>
                <a:p>
                  <a:r>
                    <a:rPr lang="zh-CN" altLang="en-US" dirty="0"/>
                    <a:t>将其转换为对数：</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zh-CN" altLang="en-US" b="0" i="1" smtClean="0">
                                      <a:latin typeface="Cambria Math" panose="02040503050406030204" pitchFamily="18" charset="0"/>
                                    </a:rPr>
                                    <m:t>𝜃</m:t>
                                  </m:r>
                                </m:lim>
                              </m:limLow>
                            </m:fName>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𝑡</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zh-CN" altLang="en-US" b="0" i="1" smtClean="0">
                                              <a:latin typeface="Cambria Math" panose="02040503050406030204" pitchFamily="18" charset="0"/>
                                            </a:rPr>
                                            <m:t>𝜃</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func>
                                </m:e>
                              </m:nary>
                            </m:e>
                          </m:func>
                        </m:e>
                      </m:func>
                    </m:oMath>
                  </a14:m>
                  <a:endParaRPr lang="zh-CN" altLang="en-US" dirty="0"/>
                </a:p>
              </p:txBody>
            </p:sp>
          </mc:Choice>
          <mc:Fallback xmlns="">
            <p:sp>
              <p:nvSpPr>
                <p:cNvPr id="25" name="文本框 24">
                  <a:extLst>
                    <a:ext uri="{FF2B5EF4-FFF2-40B4-BE49-F238E27FC236}">
                      <a16:creationId xmlns:a16="http://schemas.microsoft.com/office/drawing/2014/main" id="{7B94BA1E-1676-F40F-C7DF-E84A60F8AAA2}"/>
                    </a:ext>
                  </a:extLst>
                </p:cNvPr>
                <p:cNvSpPr txBox="1">
                  <a:spLocks noRot="1" noChangeAspect="1" noMove="1" noResize="1" noEditPoints="1" noAdjustHandles="1" noChangeArrowheads="1" noChangeShapeType="1" noTextEdit="1"/>
                </p:cNvSpPr>
                <p:nvPr/>
              </p:nvSpPr>
              <p:spPr>
                <a:xfrm>
                  <a:off x="4212166" y="2186530"/>
                  <a:ext cx="6096000" cy="841384"/>
                </a:xfrm>
                <a:prstGeom prst="rect">
                  <a:avLst/>
                </a:prstGeom>
                <a:blipFill>
                  <a:blip r:embed="rId14"/>
                  <a:stretch>
                    <a:fillRect l="-800" t="-50725" b="-71014"/>
                  </a:stretch>
                </a:blipFill>
              </p:spPr>
              <p:txBody>
                <a:bodyPr/>
                <a:lstStyle/>
                <a:p>
                  <a:r>
                    <a:rPr lang="zh-CN" altLang="en-US">
                      <a:noFill/>
                    </a:rPr>
                    <a:t> </a:t>
                  </a:r>
                </a:p>
              </p:txBody>
            </p:sp>
          </mc:Fallback>
        </mc:AlternateContent>
      </p:grpSp>
      <p:sp>
        <p:nvSpPr>
          <p:cNvPr id="27" name="object 65">
            <a:extLst>
              <a:ext uri="{FF2B5EF4-FFF2-40B4-BE49-F238E27FC236}">
                <a16:creationId xmlns:a16="http://schemas.microsoft.com/office/drawing/2014/main" id="{CAA1462C-C8D3-CDD7-14CF-8AFA187BFEEF}"/>
              </a:ext>
            </a:extLst>
          </p:cNvPr>
          <p:cNvSpPr txBox="1"/>
          <p:nvPr/>
        </p:nvSpPr>
        <p:spPr>
          <a:xfrm>
            <a:off x="9813787" y="4030759"/>
            <a:ext cx="1797920" cy="315471"/>
          </a:xfrm>
          <a:prstGeom prst="rect">
            <a:avLst/>
          </a:prstGeom>
          <a:solidFill>
            <a:srgbClr val="C00000">
              <a:alpha val="10195"/>
            </a:srgbClr>
          </a:solidFill>
        </p:spPr>
        <p:txBody>
          <a:bodyPr vert="horz" wrap="square" lIns="0" tIns="38100" rIns="0" bIns="0" rtlCol="0">
            <a:spAutoFit/>
          </a:bodyPr>
          <a:lstStyle/>
          <a:p>
            <a:pPr marL="92075">
              <a:lnSpc>
                <a:spcPct val="100000"/>
              </a:lnSpc>
              <a:spcBef>
                <a:spcPts val="300"/>
              </a:spcBef>
            </a:pPr>
            <a:r>
              <a:rPr lang="en-US" sz="1800" b="1" spc="-20" dirty="0">
                <a:solidFill>
                  <a:srgbClr val="C00000"/>
                </a:solidFill>
                <a:latin typeface="Microsoft YaHei"/>
                <a:cs typeface="Microsoft YaHei"/>
              </a:rPr>
              <a:t>KL Divergence</a:t>
            </a:r>
            <a:endParaRPr sz="1800" dirty="0">
              <a:latin typeface="Microsoft YaHei"/>
              <a:cs typeface="Microsoft YaHei"/>
            </a:endParaRPr>
          </a:p>
        </p:txBody>
      </p:sp>
      <p:sp>
        <p:nvSpPr>
          <p:cNvPr id="24" name="文本框 23">
            <a:extLst>
              <a:ext uri="{FF2B5EF4-FFF2-40B4-BE49-F238E27FC236}">
                <a16:creationId xmlns:a16="http://schemas.microsoft.com/office/drawing/2014/main" id="{3B578CF1-E95B-D508-A2C2-732E68972093}"/>
              </a:ext>
            </a:extLst>
          </p:cNvPr>
          <p:cNvSpPr txBox="1"/>
          <p:nvPr/>
        </p:nvSpPr>
        <p:spPr>
          <a:xfrm>
            <a:off x="3811777" y="1041283"/>
            <a:ext cx="6096000" cy="923330"/>
          </a:xfrm>
          <a:prstGeom prst="rect">
            <a:avLst/>
          </a:prstGeom>
          <a:noFill/>
        </p:spPr>
        <p:txBody>
          <a:bodyPr wrap="square">
            <a:spAutoFit/>
          </a:bodyPr>
          <a:lstStyle/>
          <a:p>
            <a:r>
              <a:rPr lang="zh-CN" altLang="en-US" b="0" i="0" dirty="0">
                <a:effectLst/>
                <a:latin typeface="DeepSeek-CJK-patch"/>
              </a:rPr>
              <a:t>在变分自编码器（</a:t>
            </a:r>
            <a:r>
              <a:rPr lang="en-US" altLang="zh-CN" b="0" i="0" dirty="0">
                <a:effectLst/>
                <a:latin typeface="DeepSeek-CJK-patch"/>
              </a:rPr>
              <a:t>VAE</a:t>
            </a:r>
            <a:r>
              <a:rPr lang="zh-CN" altLang="en-US" b="0" i="0" dirty="0">
                <a:effectLst/>
                <a:latin typeface="DeepSeek-CJK-patch"/>
              </a:rPr>
              <a:t>）中，</a:t>
            </a:r>
            <a:r>
              <a:rPr lang="zh-CN" altLang="en-US" b="1" i="0" dirty="0">
                <a:effectLst/>
                <a:latin typeface="DeepSeek-CJK-patch"/>
              </a:rPr>
              <a:t>证据下界（</a:t>
            </a:r>
            <a:r>
              <a:rPr lang="en-US" altLang="zh-CN" b="1" i="0" dirty="0">
                <a:effectLst/>
                <a:latin typeface="DeepSeek-CJK-patch"/>
              </a:rPr>
              <a:t>Evidence Lower Bound</a:t>
            </a:r>
            <a:r>
              <a:rPr lang="zh-CN" altLang="en-US" b="1" i="0" dirty="0">
                <a:effectLst/>
                <a:latin typeface="DeepSeek-CJK-patch"/>
              </a:rPr>
              <a:t>）</a:t>
            </a:r>
            <a:r>
              <a:rPr lang="zh-CN" altLang="en-US" b="0" i="0" dirty="0">
                <a:effectLst/>
                <a:latin typeface="DeepSeek-CJK-patch"/>
              </a:rPr>
              <a:t>是一个核心概念，它通过数学上的变分推断将生成模型的优化问题转化为可计算的训练目标</a:t>
            </a:r>
            <a:r>
              <a:rPr lang="en-US" altLang="zh-CN" b="0" i="0" dirty="0">
                <a:effectLst/>
                <a:latin typeface="DeepSeek-CJK-patch"/>
              </a:rPr>
              <a:t>. </a:t>
            </a:r>
            <a:endParaRPr lang="zh-CN" altLang="en-US" dirty="0"/>
          </a:p>
        </p:txBody>
      </p:sp>
    </p:spTree>
    <p:extLst>
      <p:ext uri="{BB962C8B-B14F-4D97-AF65-F5344CB8AC3E}">
        <p14:creationId xmlns:p14="http://schemas.microsoft.com/office/powerpoint/2010/main" val="37531602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DA224FE-CE16-CE90-2CC9-8B0898EF075E}"/>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spc="-25" smtClean="0">
                          <a:latin typeface="Cambria Math" panose="02040503050406030204" pitchFamily="18" charset="0"/>
                        </a:rPr>
                        <m:t>𝑞</m:t>
                      </m:r>
                      <m:r>
                        <a:rPr lang="en-US" altLang="zh-CN" b="0" i="1" spc="-25" smtClean="0">
                          <a:latin typeface="Cambria Math" panose="02040503050406030204" pitchFamily="18" charset="0"/>
                        </a:rPr>
                        <m:t>(</m:t>
                      </m:r>
                      <m:sSub>
                        <m:sSubPr>
                          <m:ctrlPr>
                            <a:rPr lang="en-US" altLang="zh-CN" b="0" i="1" spc="-25" smtClean="0">
                              <a:latin typeface="Cambria Math" panose="02040503050406030204" pitchFamily="18" charset="0"/>
                            </a:rPr>
                          </m:ctrlPr>
                        </m:sSubPr>
                        <m:e>
                          <m:r>
                            <a:rPr lang="en-US" altLang="zh-CN" b="0" i="1" spc="-25" smtClean="0">
                              <a:latin typeface="Cambria Math" panose="02040503050406030204" pitchFamily="18" charset="0"/>
                            </a:rPr>
                            <m:t>𝑥</m:t>
                          </m:r>
                        </m:e>
                        <m:sub>
                          <m:r>
                            <a:rPr lang="en-US" altLang="zh-CN" b="0" i="1" spc="-25" smtClean="0">
                              <a:latin typeface="Cambria Math" panose="02040503050406030204" pitchFamily="18" charset="0"/>
                            </a:rPr>
                            <m:t>𝑡</m:t>
                          </m:r>
                          <m:r>
                            <a:rPr lang="en-US" altLang="zh-CN" b="0" i="1" spc="-25" smtClean="0">
                              <a:latin typeface="Cambria Math" panose="02040503050406030204" pitchFamily="18" charset="0"/>
                            </a:rPr>
                            <m:t>−1</m:t>
                          </m:r>
                        </m:sub>
                      </m:sSub>
                      <m:r>
                        <a:rPr lang="en-US" altLang="zh-CN" b="0" i="1" spc="-25" smtClean="0">
                          <a:latin typeface="Cambria Math" panose="02040503050406030204" pitchFamily="18" charset="0"/>
                        </a:rPr>
                        <m:t>|</m:t>
                      </m:r>
                      <m:sSub>
                        <m:sSubPr>
                          <m:ctrlPr>
                            <a:rPr lang="en-US" altLang="zh-CN" b="0" i="1" spc="-25" smtClean="0">
                              <a:latin typeface="Cambria Math" panose="02040503050406030204" pitchFamily="18" charset="0"/>
                            </a:rPr>
                          </m:ctrlPr>
                        </m:sSubPr>
                        <m:e>
                          <m:r>
                            <a:rPr lang="en-US" altLang="zh-CN" b="0" i="1" spc="-25" smtClean="0">
                              <a:latin typeface="Cambria Math" panose="02040503050406030204" pitchFamily="18" charset="0"/>
                            </a:rPr>
                            <m:t>𝑥</m:t>
                          </m:r>
                        </m:e>
                        <m:sub>
                          <m:r>
                            <a:rPr lang="en-US" altLang="zh-CN" b="0" i="1" spc="-25" smtClean="0">
                              <a:latin typeface="Cambria Math" panose="02040503050406030204" pitchFamily="18" charset="0"/>
                            </a:rPr>
                            <m:t>𝑡</m:t>
                          </m:r>
                        </m:sub>
                      </m:sSub>
                      <m:r>
                        <a:rPr lang="en-US" altLang="zh-CN" b="0" i="1" spc="-25" smtClean="0">
                          <a:latin typeface="Cambria Math" panose="02040503050406030204" pitchFamily="18" charset="0"/>
                        </a:rPr>
                        <m:t>,</m:t>
                      </m:r>
                      <m:sSub>
                        <m:sSubPr>
                          <m:ctrlPr>
                            <a:rPr lang="en-US" altLang="zh-CN" b="0" i="1" spc="-25" smtClean="0">
                              <a:latin typeface="Cambria Math" panose="02040503050406030204" pitchFamily="18" charset="0"/>
                            </a:rPr>
                          </m:ctrlPr>
                        </m:sSubPr>
                        <m:e>
                          <m:r>
                            <a:rPr lang="en-US" altLang="zh-CN" b="0" i="1" spc="-25" smtClean="0">
                              <a:latin typeface="Cambria Math" panose="02040503050406030204" pitchFamily="18" charset="0"/>
                            </a:rPr>
                            <m:t>𝑥</m:t>
                          </m:r>
                        </m:e>
                        <m:sub>
                          <m:r>
                            <a:rPr lang="en-US" altLang="zh-CN" b="0" i="1" spc="-25" smtClean="0">
                              <a:latin typeface="Cambria Math" panose="02040503050406030204" pitchFamily="18" charset="0"/>
                            </a:rPr>
                            <m:t>0</m:t>
                          </m:r>
                        </m:sub>
                      </m:sSub>
                      <m:r>
                        <a:rPr lang="en-US" altLang="zh-CN" b="0" i="1" spc="-25" smtClean="0">
                          <a:latin typeface="Cambria Math" panose="02040503050406030204" pitchFamily="18" charset="0"/>
                        </a:rPr>
                        <m:t>)</m:t>
                      </m:r>
                    </m:oMath>
                  </m:oMathPara>
                </a14:m>
                <a:endParaRPr lang="zh-CN" altLang="en-US" dirty="0"/>
              </a:p>
            </p:txBody>
          </p:sp>
        </mc:Choice>
        <mc:Fallback xmlns="">
          <p:sp>
            <p:nvSpPr>
              <p:cNvPr id="2" name="标题 1">
                <a:extLst>
                  <a:ext uri="{FF2B5EF4-FFF2-40B4-BE49-F238E27FC236}">
                    <a16:creationId xmlns:a16="http://schemas.microsoft.com/office/drawing/2014/main" id="{9DA224FE-CE16-CE90-2CC9-8B0898EF075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日期占位符 2">
            <a:extLst>
              <a:ext uri="{FF2B5EF4-FFF2-40B4-BE49-F238E27FC236}">
                <a16:creationId xmlns:a16="http://schemas.microsoft.com/office/drawing/2014/main" id="{B0D142DB-6A7C-6485-A786-6D9D1D54165C}"/>
              </a:ext>
            </a:extLst>
          </p:cNvPr>
          <p:cNvSpPr>
            <a:spLocks noGrp="1"/>
          </p:cNvSpPr>
          <p:nvPr>
            <p:ph type="dt" sz="half" idx="10"/>
          </p:nvPr>
        </p:nvSpPr>
        <p:spPr/>
        <p:txBody>
          <a:bodyPr/>
          <a:lstStyle/>
          <a:p>
            <a:r>
              <a:rPr lang="en-US" altLang="zh-CN"/>
              <a:t>Diffusion Denoising Approach for Depth Estimation</a:t>
            </a:r>
            <a:endParaRPr lang="zh-CN" altLang="en-US"/>
          </a:p>
        </p:txBody>
      </p:sp>
      <p:sp>
        <p:nvSpPr>
          <p:cNvPr id="4" name="页脚占位符 3">
            <a:extLst>
              <a:ext uri="{FF2B5EF4-FFF2-40B4-BE49-F238E27FC236}">
                <a16:creationId xmlns:a16="http://schemas.microsoft.com/office/drawing/2014/main" id="{E9A4BE56-E75D-015F-0D94-E5912431AEAA}"/>
              </a:ext>
            </a:extLst>
          </p:cNvPr>
          <p:cNvSpPr>
            <a:spLocks noGrp="1"/>
          </p:cNvSpPr>
          <p:nvPr>
            <p:ph type="ftr" sz="quarter" idx="11"/>
          </p:nvPr>
        </p:nvSpPr>
        <p:spPr/>
        <p:txBody>
          <a:bodyPr/>
          <a:lstStyle/>
          <a:p>
            <a:r>
              <a:rPr lang="en-US" altLang="zh-CN"/>
              <a:t>Yiqun Duan</a:t>
            </a:r>
            <a:endParaRPr lang="zh-CN" altLang="en-US"/>
          </a:p>
        </p:txBody>
      </p:sp>
      <p:sp>
        <p:nvSpPr>
          <p:cNvPr id="5" name="灯片编号占位符 4">
            <a:extLst>
              <a:ext uri="{FF2B5EF4-FFF2-40B4-BE49-F238E27FC236}">
                <a16:creationId xmlns:a16="http://schemas.microsoft.com/office/drawing/2014/main" id="{49BD9748-E5EB-63B5-91F7-3EE031C891D8}"/>
              </a:ext>
            </a:extLst>
          </p:cNvPr>
          <p:cNvSpPr>
            <a:spLocks noGrp="1"/>
          </p:cNvSpPr>
          <p:nvPr>
            <p:ph type="sldNum" sz="quarter" idx="12"/>
          </p:nvPr>
        </p:nvSpPr>
        <p:spPr/>
        <p:txBody>
          <a:bodyPr/>
          <a:lstStyle/>
          <a:p>
            <a:fld id="{FBA2AAD9-678A-444D-9C91-F71F6204EDF4}" type="slidenum">
              <a:rPr lang="zh-CN" altLang="en-US" smtClean="0"/>
              <a:t>8</a:t>
            </a:fld>
            <a:endParaRPr lang="zh-CN" altLang="en-US"/>
          </a:p>
        </p:txBody>
      </p:sp>
      <p:pic>
        <p:nvPicPr>
          <p:cNvPr id="6" name="object 3">
            <a:extLst>
              <a:ext uri="{FF2B5EF4-FFF2-40B4-BE49-F238E27FC236}">
                <a16:creationId xmlns:a16="http://schemas.microsoft.com/office/drawing/2014/main" id="{DEE1679F-1018-BD61-7F3A-AB7CA3DD2CF8}"/>
              </a:ext>
            </a:extLst>
          </p:cNvPr>
          <p:cNvPicPr/>
          <p:nvPr/>
        </p:nvPicPr>
        <p:blipFill>
          <a:blip r:embed="rId3" cstate="print"/>
          <a:stretch>
            <a:fillRect/>
          </a:stretch>
        </p:blipFill>
        <p:spPr>
          <a:xfrm>
            <a:off x="7018270" y="2338209"/>
            <a:ext cx="228577" cy="169428"/>
          </a:xfrm>
          <a:prstGeom prst="rect">
            <a:avLst/>
          </a:prstGeom>
        </p:spPr>
      </p:pic>
      <p:grpSp>
        <p:nvGrpSpPr>
          <p:cNvPr id="7" name="object 4">
            <a:extLst>
              <a:ext uri="{FF2B5EF4-FFF2-40B4-BE49-F238E27FC236}">
                <a16:creationId xmlns:a16="http://schemas.microsoft.com/office/drawing/2014/main" id="{00F8E08F-BEE6-31C6-DF40-4C74977A3A08}"/>
              </a:ext>
            </a:extLst>
          </p:cNvPr>
          <p:cNvGrpSpPr/>
          <p:nvPr/>
        </p:nvGrpSpPr>
        <p:grpSpPr>
          <a:xfrm>
            <a:off x="4430638" y="2351925"/>
            <a:ext cx="356870" cy="168275"/>
            <a:chOff x="4430638" y="2351925"/>
            <a:chExt cx="356870" cy="168275"/>
          </a:xfrm>
        </p:grpSpPr>
        <p:pic>
          <p:nvPicPr>
            <p:cNvPr id="8" name="object 5">
              <a:extLst>
                <a:ext uri="{FF2B5EF4-FFF2-40B4-BE49-F238E27FC236}">
                  <a16:creationId xmlns:a16="http://schemas.microsoft.com/office/drawing/2014/main" id="{E5A09209-78D2-F3FC-228C-7FBB1B1C136B}"/>
                </a:ext>
              </a:extLst>
            </p:cNvPr>
            <p:cNvPicPr/>
            <p:nvPr/>
          </p:nvPicPr>
          <p:blipFill>
            <a:blip r:embed="rId4" cstate="print"/>
            <a:stretch>
              <a:fillRect/>
            </a:stretch>
          </p:blipFill>
          <p:spPr>
            <a:xfrm>
              <a:off x="4430638" y="2351925"/>
              <a:ext cx="202565" cy="167844"/>
            </a:xfrm>
            <a:prstGeom prst="rect">
              <a:avLst/>
            </a:prstGeom>
          </p:spPr>
        </p:pic>
        <p:sp>
          <p:nvSpPr>
            <p:cNvPr id="9" name="object 6">
              <a:extLst>
                <a:ext uri="{FF2B5EF4-FFF2-40B4-BE49-F238E27FC236}">
                  <a16:creationId xmlns:a16="http://schemas.microsoft.com/office/drawing/2014/main" id="{312626A4-DF27-6446-E876-70015E385135}"/>
                </a:ext>
              </a:extLst>
            </p:cNvPr>
            <p:cNvSpPr/>
            <p:nvPr/>
          </p:nvSpPr>
          <p:spPr>
            <a:xfrm>
              <a:off x="4671334" y="2467516"/>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10" name="object 7">
            <a:extLst>
              <a:ext uri="{FF2B5EF4-FFF2-40B4-BE49-F238E27FC236}">
                <a16:creationId xmlns:a16="http://schemas.microsoft.com/office/drawing/2014/main" id="{7DFF7627-750B-79BC-E6A4-3FF68DBE8D3A}"/>
              </a:ext>
            </a:extLst>
          </p:cNvPr>
          <p:cNvPicPr/>
          <p:nvPr/>
        </p:nvPicPr>
        <p:blipFill>
          <a:blip r:embed="rId5" cstate="print"/>
          <a:stretch>
            <a:fillRect/>
          </a:stretch>
        </p:blipFill>
        <p:spPr>
          <a:xfrm>
            <a:off x="4833372" y="2406555"/>
            <a:ext cx="64344" cy="110840"/>
          </a:xfrm>
          <a:prstGeom prst="rect">
            <a:avLst/>
          </a:prstGeom>
        </p:spPr>
      </p:pic>
      <p:pic>
        <p:nvPicPr>
          <p:cNvPr id="11" name="object 11">
            <a:extLst>
              <a:ext uri="{FF2B5EF4-FFF2-40B4-BE49-F238E27FC236}">
                <a16:creationId xmlns:a16="http://schemas.microsoft.com/office/drawing/2014/main" id="{125C6BA0-1A99-79AB-CA2E-C5A74B528066}"/>
              </a:ext>
            </a:extLst>
          </p:cNvPr>
          <p:cNvPicPr/>
          <p:nvPr/>
        </p:nvPicPr>
        <p:blipFill>
          <a:blip r:embed="rId6" cstate="print"/>
          <a:stretch>
            <a:fillRect/>
          </a:stretch>
        </p:blipFill>
        <p:spPr>
          <a:xfrm>
            <a:off x="2286219" y="2338209"/>
            <a:ext cx="201468" cy="167844"/>
          </a:xfrm>
          <a:prstGeom prst="rect">
            <a:avLst/>
          </a:prstGeom>
        </p:spPr>
      </p:pic>
      <p:pic>
        <p:nvPicPr>
          <p:cNvPr id="12" name="object 12">
            <a:extLst>
              <a:ext uri="{FF2B5EF4-FFF2-40B4-BE49-F238E27FC236}">
                <a16:creationId xmlns:a16="http://schemas.microsoft.com/office/drawing/2014/main" id="{476C6891-1D7A-BA5F-C714-5B374E5ECB38}"/>
              </a:ext>
            </a:extLst>
          </p:cNvPr>
          <p:cNvPicPr/>
          <p:nvPr/>
        </p:nvPicPr>
        <p:blipFill>
          <a:blip r:embed="rId7">
            <a:extLst>
              <a:ext uri="{28A0092B-C50C-407E-A947-70E740481C1C}">
                <a14:useLocalDpi xmlns:a14="http://schemas.microsoft.com/office/drawing/2010/main" val="0"/>
              </a:ext>
            </a:extLst>
          </a:blip>
          <a:srcRect/>
          <a:stretch/>
        </p:blipFill>
        <p:spPr>
          <a:xfrm>
            <a:off x="6630923" y="1239011"/>
            <a:ext cx="960119" cy="960119"/>
          </a:xfrm>
          <a:prstGeom prst="rect">
            <a:avLst/>
          </a:prstGeom>
        </p:spPr>
      </p:pic>
      <p:sp>
        <p:nvSpPr>
          <p:cNvPr id="13" name="object 31">
            <a:extLst>
              <a:ext uri="{FF2B5EF4-FFF2-40B4-BE49-F238E27FC236}">
                <a16:creationId xmlns:a16="http://schemas.microsoft.com/office/drawing/2014/main" id="{CE6FCCBD-C778-9572-97FF-F2135F498089}"/>
              </a:ext>
            </a:extLst>
          </p:cNvPr>
          <p:cNvSpPr txBox="1"/>
          <p:nvPr/>
        </p:nvSpPr>
        <p:spPr>
          <a:xfrm>
            <a:off x="4548885" y="1458573"/>
            <a:ext cx="407034" cy="537210"/>
          </a:xfrm>
          <a:prstGeom prst="rect">
            <a:avLst/>
          </a:prstGeom>
        </p:spPr>
        <p:txBody>
          <a:bodyPr vert="horz" wrap="square" lIns="0" tIns="24130" rIns="0" bIns="0" rtlCol="0">
            <a:spAutoFit/>
          </a:bodyPr>
          <a:lstStyle/>
          <a:p>
            <a:pPr>
              <a:lnSpc>
                <a:spcPct val="100000"/>
              </a:lnSpc>
              <a:spcBef>
                <a:spcPts val="190"/>
              </a:spcBef>
            </a:pPr>
            <a:r>
              <a:rPr sz="3200" spc="-50" dirty="0">
                <a:solidFill>
                  <a:srgbClr val="7E7E7E"/>
                </a:solidFill>
                <a:latin typeface="Microsoft YaHei"/>
                <a:cs typeface="Microsoft YaHei"/>
              </a:rPr>
              <a:t>？</a:t>
            </a:r>
            <a:endParaRPr sz="3200">
              <a:latin typeface="Microsoft YaHei"/>
              <a:cs typeface="Microsoft YaHei"/>
            </a:endParaRPr>
          </a:p>
        </p:txBody>
      </p:sp>
      <p:pic>
        <p:nvPicPr>
          <p:cNvPr id="14" name="object 32">
            <a:extLst>
              <a:ext uri="{FF2B5EF4-FFF2-40B4-BE49-F238E27FC236}">
                <a16:creationId xmlns:a16="http://schemas.microsoft.com/office/drawing/2014/main" id="{1722D455-BB01-47AE-CA93-450039ED7018}"/>
              </a:ext>
            </a:extLst>
          </p:cNvPr>
          <p:cNvPicPr/>
          <p:nvPr/>
        </p:nvPicPr>
        <p:blipFill>
          <a:blip r:embed="rId8">
            <a:extLst>
              <a:ext uri="{28A0092B-C50C-407E-A947-70E740481C1C}">
                <a14:useLocalDpi xmlns:a14="http://schemas.microsoft.com/office/drawing/2010/main" val="0"/>
              </a:ext>
            </a:extLst>
          </a:blip>
          <a:srcRect/>
          <a:stretch/>
        </p:blipFill>
        <p:spPr>
          <a:xfrm>
            <a:off x="4195571" y="1230630"/>
            <a:ext cx="961644" cy="961644"/>
          </a:xfrm>
          <a:prstGeom prst="rect">
            <a:avLst/>
          </a:prstGeom>
        </p:spPr>
      </p:pic>
      <p:pic>
        <p:nvPicPr>
          <p:cNvPr id="15" name="object 119">
            <a:extLst>
              <a:ext uri="{FF2B5EF4-FFF2-40B4-BE49-F238E27FC236}">
                <a16:creationId xmlns:a16="http://schemas.microsoft.com/office/drawing/2014/main" id="{143C236C-93DE-7D21-3E1E-BE2DE3E44880}"/>
              </a:ext>
            </a:extLst>
          </p:cNvPr>
          <p:cNvPicPr/>
          <p:nvPr/>
        </p:nvPicPr>
        <p:blipFill>
          <a:blip r:embed="rId9">
            <a:extLst>
              <a:ext uri="{28A0092B-C50C-407E-A947-70E740481C1C}">
                <a14:useLocalDpi xmlns:a14="http://schemas.microsoft.com/office/drawing/2010/main" val="0"/>
              </a:ext>
            </a:extLst>
          </a:blip>
          <a:srcRect/>
          <a:stretch/>
        </p:blipFill>
        <p:spPr>
          <a:xfrm>
            <a:off x="6370320" y="3858006"/>
            <a:ext cx="629412" cy="629412"/>
          </a:xfrm>
          <a:prstGeom prst="rect">
            <a:avLst/>
          </a:prstGeom>
        </p:spPr>
      </p:pic>
      <p:sp>
        <p:nvSpPr>
          <p:cNvPr id="16" name="object 120">
            <a:extLst>
              <a:ext uri="{FF2B5EF4-FFF2-40B4-BE49-F238E27FC236}">
                <a16:creationId xmlns:a16="http://schemas.microsoft.com/office/drawing/2014/main" id="{9DD5125C-0143-F0A1-34AA-9A99CEFD9AF8}"/>
              </a:ext>
            </a:extLst>
          </p:cNvPr>
          <p:cNvSpPr/>
          <p:nvPr/>
        </p:nvSpPr>
        <p:spPr>
          <a:xfrm>
            <a:off x="7161504" y="4142384"/>
            <a:ext cx="187960" cy="63500"/>
          </a:xfrm>
          <a:custGeom>
            <a:avLst/>
            <a:gdLst/>
            <a:ahLst/>
            <a:cxnLst/>
            <a:rect l="l" t="t" r="r" b="b"/>
            <a:pathLst>
              <a:path w="187959" h="63500">
                <a:moveTo>
                  <a:pt x="187833" y="55638"/>
                </a:moveTo>
                <a:lnTo>
                  <a:pt x="185623" y="53441"/>
                </a:lnTo>
                <a:lnTo>
                  <a:pt x="4914" y="53441"/>
                </a:lnTo>
                <a:lnTo>
                  <a:pt x="2197" y="53441"/>
                </a:lnTo>
                <a:lnTo>
                  <a:pt x="0" y="55638"/>
                </a:lnTo>
                <a:lnTo>
                  <a:pt x="0" y="61048"/>
                </a:lnTo>
                <a:lnTo>
                  <a:pt x="2197" y="63246"/>
                </a:lnTo>
                <a:lnTo>
                  <a:pt x="185623" y="63246"/>
                </a:lnTo>
                <a:lnTo>
                  <a:pt x="187833" y="61048"/>
                </a:lnTo>
                <a:lnTo>
                  <a:pt x="187833" y="55638"/>
                </a:lnTo>
                <a:close/>
              </a:path>
              <a:path w="187959" h="63500">
                <a:moveTo>
                  <a:pt x="187833" y="2184"/>
                </a:moveTo>
                <a:lnTo>
                  <a:pt x="185623" y="0"/>
                </a:lnTo>
                <a:lnTo>
                  <a:pt x="4914" y="0"/>
                </a:lnTo>
                <a:lnTo>
                  <a:pt x="2197" y="0"/>
                </a:lnTo>
                <a:lnTo>
                  <a:pt x="0" y="2184"/>
                </a:lnTo>
                <a:lnTo>
                  <a:pt x="0" y="7594"/>
                </a:lnTo>
                <a:lnTo>
                  <a:pt x="2197" y="9779"/>
                </a:lnTo>
                <a:lnTo>
                  <a:pt x="185623" y="9779"/>
                </a:lnTo>
                <a:lnTo>
                  <a:pt x="187833" y="7594"/>
                </a:lnTo>
                <a:lnTo>
                  <a:pt x="187833" y="2184"/>
                </a:lnTo>
                <a:close/>
              </a:path>
            </a:pathLst>
          </a:custGeom>
          <a:solidFill>
            <a:srgbClr val="000000"/>
          </a:solidFill>
        </p:spPr>
        <p:txBody>
          <a:bodyPr wrap="square" lIns="0" tIns="0" rIns="0" bIns="0" rtlCol="0"/>
          <a:lstStyle/>
          <a:p>
            <a:endParaRPr/>
          </a:p>
        </p:txBody>
      </p:sp>
      <p:pic>
        <p:nvPicPr>
          <p:cNvPr id="17" name="object 121">
            <a:extLst>
              <a:ext uri="{FF2B5EF4-FFF2-40B4-BE49-F238E27FC236}">
                <a16:creationId xmlns:a16="http://schemas.microsoft.com/office/drawing/2014/main" id="{C7E7BCF7-02D7-8F30-A3BA-138518F1CCA5}"/>
              </a:ext>
            </a:extLst>
          </p:cNvPr>
          <p:cNvPicPr/>
          <p:nvPr/>
        </p:nvPicPr>
        <p:blipFill>
          <a:blip r:embed="rId8">
            <a:extLst>
              <a:ext uri="{28A0092B-C50C-407E-A947-70E740481C1C}">
                <a14:useLocalDpi xmlns:a14="http://schemas.microsoft.com/office/drawing/2010/main" val="0"/>
              </a:ext>
            </a:extLst>
          </a:blip>
          <a:srcRect/>
          <a:stretch/>
        </p:blipFill>
        <p:spPr>
          <a:xfrm>
            <a:off x="8334756" y="3860291"/>
            <a:ext cx="627888" cy="627888"/>
          </a:xfrm>
          <a:prstGeom prst="rect">
            <a:avLst/>
          </a:prstGeom>
        </p:spPr>
      </p:pic>
      <p:grpSp>
        <p:nvGrpSpPr>
          <p:cNvPr id="18" name="object 122">
            <a:extLst>
              <a:ext uri="{FF2B5EF4-FFF2-40B4-BE49-F238E27FC236}">
                <a16:creationId xmlns:a16="http://schemas.microsoft.com/office/drawing/2014/main" id="{F6A84A40-90F4-F1B5-5A2E-44F53A4B336C}"/>
              </a:ext>
            </a:extLst>
          </p:cNvPr>
          <p:cNvGrpSpPr/>
          <p:nvPr/>
        </p:nvGrpSpPr>
        <p:grpSpPr>
          <a:xfrm>
            <a:off x="10550652" y="3864864"/>
            <a:ext cx="626745" cy="620395"/>
            <a:chOff x="10550652" y="3864864"/>
            <a:chExt cx="626745" cy="620395"/>
          </a:xfrm>
        </p:grpSpPr>
        <p:pic>
          <p:nvPicPr>
            <p:cNvPr id="19" name="object 123">
              <a:extLst>
                <a:ext uri="{FF2B5EF4-FFF2-40B4-BE49-F238E27FC236}">
                  <a16:creationId xmlns:a16="http://schemas.microsoft.com/office/drawing/2014/main" id="{9058635D-CDDF-BC53-B29F-E5449E82D58B}"/>
                </a:ext>
              </a:extLst>
            </p:cNvPr>
            <p:cNvPicPr/>
            <p:nvPr/>
          </p:nvPicPr>
          <p:blipFill>
            <a:blip r:embed="rId10" cstate="print"/>
            <a:stretch>
              <a:fillRect/>
            </a:stretch>
          </p:blipFill>
          <p:spPr>
            <a:xfrm>
              <a:off x="10554942" y="3865845"/>
              <a:ext cx="613493" cy="610685"/>
            </a:xfrm>
            <a:prstGeom prst="rect">
              <a:avLst/>
            </a:prstGeom>
          </p:spPr>
        </p:pic>
        <p:sp>
          <p:nvSpPr>
            <p:cNvPr id="20" name="object 124">
              <a:extLst>
                <a:ext uri="{FF2B5EF4-FFF2-40B4-BE49-F238E27FC236}">
                  <a16:creationId xmlns:a16="http://schemas.microsoft.com/office/drawing/2014/main" id="{E1F5C6F9-2CD8-9054-C492-78FEB539D89C}"/>
                </a:ext>
              </a:extLst>
            </p:cNvPr>
            <p:cNvSpPr/>
            <p:nvPr/>
          </p:nvSpPr>
          <p:spPr>
            <a:xfrm>
              <a:off x="10550652" y="3864864"/>
              <a:ext cx="626745" cy="620395"/>
            </a:xfrm>
            <a:custGeom>
              <a:avLst/>
              <a:gdLst/>
              <a:ahLst/>
              <a:cxnLst/>
              <a:rect l="l" t="t" r="r" b="b"/>
              <a:pathLst>
                <a:path w="626745" h="620395">
                  <a:moveTo>
                    <a:pt x="626364" y="0"/>
                  </a:moveTo>
                  <a:lnTo>
                    <a:pt x="0" y="0"/>
                  </a:lnTo>
                  <a:lnTo>
                    <a:pt x="0" y="620268"/>
                  </a:lnTo>
                  <a:lnTo>
                    <a:pt x="626364" y="620268"/>
                  </a:lnTo>
                  <a:lnTo>
                    <a:pt x="626364" y="0"/>
                  </a:lnTo>
                  <a:close/>
                </a:path>
              </a:pathLst>
            </a:custGeom>
            <a:solidFill>
              <a:srgbClr val="FFFFFF">
                <a:alpha val="45097"/>
              </a:srgbClr>
            </a:solidFill>
          </p:spPr>
          <p:txBody>
            <a:bodyPr wrap="square" lIns="0" tIns="0" rIns="0" bIns="0" rtlCol="0"/>
            <a:lstStyle/>
            <a:p>
              <a:endParaRPr/>
            </a:p>
          </p:txBody>
        </p:sp>
        <p:sp>
          <p:nvSpPr>
            <p:cNvPr id="21" name="object 125">
              <a:extLst>
                <a:ext uri="{FF2B5EF4-FFF2-40B4-BE49-F238E27FC236}">
                  <a16:creationId xmlns:a16="http://schemas.microsoft.com/office/drawing/2014/main" id="{8206046E-9336-C4D0-FFD3-9B6615D822BF}"/>
                </a:ext>
              </a:extLst>
            </p:cNvPr>
            <p:cNvSpPr/>
            <p:nvPr/>
          </p:nvSpPr>
          <p:spPr>
            <a:xfrm>
              <a:off x="10607040" y="3982211"/>
              <a:ext cx="534670" cy="361950"/>
            </a:xfrm>
            <a:custGeom>
              <a:avLst/>
              <a:gdLst/>
              <a:ahLst/>
              <a:cxnLst/>
              <a:rect l="l" t="t" r="r" b="b"/>
              <a:pathLst>
                <a:path w="534670" h="361950">
                  <a:moveTo>
                    <a:pt x="534416" y="291084"/>
                  </a:moveTo>
                  <a:lnTo>
                    <a:pt x="521716" y="284734"/>
                  </a:lnTo>
                  <a:lnTo>
                    <a:pt x="483616" y="265684"/>
                  </a:lnTo>
                  <a:lnTo>
                    <a:pt x="483616" y="284734"/>
                  </a:lnTo>
                  <a:lnTo>
                    <a:pt x="251714" y="284734"/>
                  </a:lnTo>
                  <a:lnTo>
                    <a:pt x="251714" y="50800"/>
                  </a:lnTo>
                  <a:lnTo>
                    <a:pt x="270764" y="50800"/>
                  </a:lnTo>
                  <a:lnTo>
                    <a:pt x="264414" y="38100"/>
                  </a:lnTo>
                  <a:lnTo>
                    <a:pt x="245364" y="0"/>
                  </a:lnTo>
                  <a:lnTo>
                    <a:pt x="219964" y="50800"/>
                  </a:lnTo>
                  <a:lnTo>
                    <a:pt x="239014" y="50800"/>
                  </a:lnTo>
                  <a:lnTo>
                    <a:pt x="239014" y="284734"/>
                  </a:lnTo>
                  <a:lnTo>
                    <a:pt x="0" y="284734"/>
                  </a:lnTo>
                  <a:lnTo>
                    <a:pt x="0" y="297434"/>
                  </a:lnTo>
                  <a:lnTo>
                    <a:pt x="239014" y="297434"/>
                  </a:lnTo>
                  <a:lnTo>
                    <a:pt x="239014" y="361950"/>
                  </a:lnTo>
                  <a:lnTo>
                    <a:pt x="251714" y="361950"/>
                  </a:lnTo>
                  <a:lnTo>
                    <a:pt x="251714" y="297434"/>
                  </a:lnTo>
                  <a:lnTo>
                    <a:pt x="483616" y="297434"/>
                  </a:lnTo>
                  <a:lnTo>
                    <a:pt x="483616" y="316484"/>
                  </a:lnTo>
                  <a:lnTo>
                    <a:pt x="521716" y="297434"/>
                  </a:lnTo>
                  <a:lnTo>
                    <a:pt x="534416" y="291084"/>
                  </a:lnTo>
                  <a:close/>
                </a:path>
              </a:pathLst>
            </a:custGeom>
            <a:solidFill>
              <a:srgbClr val="000000"/>
            </a:solidFill>
          </p:spPr>
          <p:txBody>
            <a:bodyPr wrap="square" lIns="0" tIns="0" rIns="0" bIns="0" rtlCol="0"/>
            <a:lstStyle/>
            <a:p>
              <a:endParaRPr/>
            </a:p>
          </p:txBody>
        </p:sp>
        <p:sp>
          <p:nvSpPr>
            <p:cNvPr id="22" name="object 126">
              <a:extLst>
                <a:ext uri="{FF2B5EF4-FFF2-40B4-BE49-F238E27FC236}">
                  <a16:creationId xmlns:a16="http://schemas.microsoft.com/office/drawing/2014/main" id="{B33D9974-2909-4122-BE7A-E7F82D5D1279}"/>
                </a:ext>
              </a:extLst>
            </p:cNvPr>
            <p:cNvSpPr/>
            <p:nvPr/>
          </p:nvSpPr>
          <p:spPr>
            <a:xfrm>
              <a:off x="10683240" y="4072128"/>
              <a:ext cx="340360" cy="175260"/>
            </a:xfrm>
            <a:custGeom>
              <a:avLst/>
              <a:gdLst/>
              <a:ahLst/>
              <a:cxnLst/>
              <a:rect l="l" t="t" r="r" b="b"/>
              <a:pathLst>
                <a:path w="340359" h="175260">
                  <a:moveTo>
                    <a:pt x="0" y="175260"/>
                  </a:moveTo>
                  <a:lnTo>
                    <a:pt x="49646" y="156474"/>
                  </a:lnTo>
                  <a:lnTo>
                    <a:pt x="84003" y="127907"/>
                  </a:lnTo>
                  <a:lnTo>
                    <a:pt x="107222" y="94176"/>
                  </a:lnTo>
                  <a:lnTo>
                    <a:pt x="136841" y="29702"/>
                  </a:lnTo>
                  <a:lnTo>
                    <a:pt x="151542" y="8195"/>
                  </a:lnTo>
                  <a:lnTo>
                    <a:pt x="171703" y="0"/>
                  </a:lnTo>
                  <a:lnTo>
                    <a:pt x="191541" y="8162"/>
                  </a:lnTo>
                  <a:lnTo>
                    <a:pt x="205439" y="29591"/>
                  </a:lnTo>
                  <a:lnTo>
                    <a:pt x="217797" y="59702"/>
                  </a:lnTo>
                  <a:lnTo>
                    <a:pt x="233016" y="93910"/>
                  </a:lnTo>
                  <a:lnTo>
                    <a:pt x="255498" y="127629"/>
                  </a:lnTo>
                  <a:lnTo>
                    <a:pt x="289642" y="156274"/>
                  </a:lnTo>
                  <a:lnTo>
                    <a:pt x="339851" y="175260"/>
                  </a:lnTo>
                </a:path>
              </a:pathLst>
            </a:custGeom>
            <a:ln w="9525">
              <a:solidFill>
                <a:srgbClr val="C00000"/>
              </a:solidFill>
            </a:ln>
          </p:spPr>
          <p:txBody>
            <a:bodyPr wrap="square" lIns="0" tIns="0" rIns="0" bIns="0" rtlCol="0"/>
            <a:lstStyle/>
            <a:p>
              <a:endParaRPr/>
            </a:p>
          </p:txBody>
        </p:sp>
      </p:grpSp>
      <p:sp>
        <p:nvSpPr>
          <p:cNvPr id="23" name="object 127">
            <a:extLst>
              <a:ext uri="{FF2B5EF4-FFF2-40B4-BE49-F238E27FC236}">
                <a16:creationId xmlns:a16="http://schemas.microsoft.com/office/drawing/2014/main" id="{237C7329-5F84-7B08-AC13-591B269A61EE}"/>
              </a:ext>
            </a:extLst>
          </p:cNvPr>
          <p:cNvSpPr/>
          <p:nvPr/>
        </p:nvSpPr>
        <p:spPr>
          <a:xfrm>
            <a:off x="9057361" y="4080649"/>
            <a:ext cx="187960" cy="187325"/>
          </a:xfrm>
          <a:custGeom>
            <a:avLst/>
            <a:gdLst/>
            <a:ahLst/>
            <a:cxnLst/>
            <a:rect l="l" t="t" r="r" b="b"/>
            <a:pathLst>
              <a:path w="187959" h="187325">
                <a:moveTo>
                  <a:pt x="187833" y="90271"/>
                </a:moveTo>
                <a:lnTo>
                  <a:pt x="185623" y="88074"/>
                </a:lnTo>
                <a:lnTo>
                  <a:pt x="98450" y="88074"/>
                </a:lnTo>
                <a:lnTo>
                  <a:pt x="98450" y="4889"/>
                </a:lnTo>
                <a:lnTo>
                  <a:pt x="98450" y="2197"/>
                </a:lnTo>
                <a:lnTo>
                  <a:pt x="96253" y="0"/>
                </a:lnTo>
                <a:lnTo>
                  <a:pt x="90817" y="0"/>
                </a:lnTo>
                <a:lnTo>
                  <a:pt x="88607" y="2197"/>
                </a:lnTo>
                <a:lnTo>
                  <a:pt x="88607" y="88074"/>
                </a:lnTo>
                <a:lnTo>
                  <a:pt x="4914" y="88074"/>
                </a:lnTo>
                <a:lnTo>
                  <a:pt x="2197" y="88074"/>
                </a:lnTo>
                <a:lnTo>
                  <a:pt x="0" y="90271"/>
                </a:lnTo>
                <a:lnTo>
                  <a:pt x="0" y="95681"/>
                </a:lnTo>
                <a:lnTo>
                  <a:pt x="2197" y="97866"/>
                </a:lnTo>
                <a:lnTo>
                  <a:pt x="88607" y="97866"/>
                </a:lnTo>
                <a:lnTo>
                  <a:pt x="88607" y="184518"/>
                </a:lnTo>
                <a:lnTo>
                  <a:pt x="90817" y="186702"/>
                </a:lnTo>
                <a:lnTo>
                  <a:pt x="96253" y="186702"/>
                </a:lnTo>
                <a:lnTo>
                  <a:pt x="98450" y="184518"/>
                </a:lnTo>
                <a:lnTo>
                  <a:pt x="98450" y="97866"/>
                </a:lnTo>
                <a:lnTo>
                  <a:pt x="185623" y="97866"/>
                </a:lnTo>
                <a:lnTo>
                  <a:pt x="187833" y="95681"/>
                </a:lnTo>
                <a:lnTo>
                  <a:pt x="187833" y="90271"/>
                </a:lnTo>
                <a:close/>
              </a:path>
            </a:pathLst>
          </a:custGeom>
          <a:solidFill>
            <a:srgbClr val="000000"/>
          </a:solidFill>
        </p:spPr>
        <p:txBody>
          <a:bodyPr wrap="square" lIns="0" tIns="0" rIns="0" bIns="0" rtlCol="0"/>
          <a:lstStyle/>
          <a:p>
            <a:endParaRPr/>
          </a:p>
        </p:txBody>
      </p:sp>
      <p:pic>
        <p:nvPicPr>
          <p:cNvPr id="24" name="object 136">
            <a:extLst>
              <a:ext uri="{FF2B5EF4-FFF2-40B4-BE49-F238E27FC236}">
                <a16:creationId xmlns:a16="http://schemas.microsoft.com/office/drawing/2014/main" id="{8B341ECD-03FE-6E55-C2F7-DC9539BBB61B}"/>
              </a:ext>
            </a:extLst>
          </p:cNvPr>
          <p:cNvPicPr/>
          <p:nvPr/>
        </p:nvPicPr>
        <p:blipFill>
          <a:blip r:embed="rId8">
            <a:extLst>
              <a:ext uri="{28A0092B-C50C-407E-A947-70E740481C1C}">
                <a14:useLocalDpi xmlns:a14="http://schemas.microsoft.com/office/drawing/2010/main" val="0"/>
              </a:ext>
            </a:extLst>
          </a:blip>
          <a:srcRect/>
          <a:stretch/>
        </p:blipFill>
        <p:spPr>
          <a:xfrm>
            <a:off x="6372606" y="4642103"/>
            <a:ext cx="624840" cy="624840"/>
          </a:xfrm>
          <a:prstGeom prst="rect">
            <a:avLst/>
          </a:prstGeom>
        </p:spPr>
      </p:pic>
      <p:sp>
        <p:nvSpPr>
          <p:cNvPr id="25" name="object 137">
            <a:extLst>
              <a:ext uri="{FF2B5EF4-FFF2-40B4-BE49-F238E27FC236}">
                <a16:creationId xmlns:a16="http://schemas.microsoft.com/office/drawing/2014/main" id="{034AB73D-BE42-E842-C096-AF75D7A32CF8}"/>
              </a:ext>
            </a:extLst>
          </p:cNvPr>
          <p:cNvSpPr/>
          <p:nvPr/>
        </p:nvSpPr>
        <p:spPr>
          <a:xfrm>
            <a:off x="7161504" y="4923612"/>
            <a:ext cx="187960" cy="63500"/>
          </a:xfrm>
          <a:custGeom>
            <a:avLst/>
            <a:gdLst/>
            <a:ahLst/>
            <a:cxnLst/>
            <a:rect l="l" t="t" r="r" b="b"/>
            <a:pathLst>
              <a:path w="187959" h="63500">
                <a:moveTo>
                  <a:pt x="187833" y="55410"/>
                </a:moveTo>
                <a:lnTo>
                  <a:pt x="185623" y="53225"/>
                </a:lnTo>
                <a:lnTo>
                  <a:pt x="4914" y="53225"/>
                </a:lnTo>
                <a:lnTo>
                  <a:pt x="2197" y="53225"/>
                </a:lnTo>
                <a:lnTo>
                  <a:pt x="0" y="55410"/>
                </a:lnTo>
                <a:lnTo>
                  <a:pt x="0" y="60794"/>
                </a:lnTo>
                <a:lnTo>
                  <a:pt x="2197" y="62979"/>
                </a:lnTo>
                <a:lnTo>
                  <a:pt x="185623" y="62979"/>
                </a:lnTo>
                <a:lnTo>
                  <a:pt x="187833" y="60794"/>
                </a:lnTo>
                <a:lnTo>
                  <a:pt x="187833" y="55410"/>
                </a:lnTo>
                <a:close/>
              </a:path>
              <a:path w="187959" h="63500">
                <a:moveTo>
                  <a:pt x="187833" y="2171"/>
                </a:moveTo>
                <a:lnTo>
                  <a:pt x="185623" y="0"/>
                </a:lnTo>
                <a:lnTo>
                  <a:pt x="4914" y="0"/>
                </a:lnTo>
                <a:lnTo>
                  <a:pt x="2197" y="0"/>
                </a:lnTo>
                <a:lnTo>
                  <a:pt x="0" y="2171"/>
                </a:lnTo>
                <a:lnTo>
                  <a:pt x="0" y="7556"/>
                </a:lnTo>
                <a:lnTo>
                  <a:pt x="2197" y="9740"/>
                </a:lnTo>
                <a:lnTo>
                  <a:pt x="185623" y="9740"/>
                </a:lnTo>
                <a:lnTo>
                  <a:pt x="187833" y="7556"/>
                </a:lnTo>
                <a:lnTo>
                  <a:pt x="187833" y="2171"/>
                </a:lnTo>
                <a:close/>
              </a:path>
            </a:pathLst>
          </a:custGeom>
          <a:solidFill>
            <a:srgbClr val="000000"/>
          </a:solidFill>
        </p:spPr>
        <p:txBody>
          <a:bodyPr wrap="square" lIns="0" tIns="0" rIns="0" bIns="0" rtlCol="0"/>
          <a:lstStyle/>
          <a:p>
            <a:endParaRPr/>
          </a:p>
        </p:txBody>
      </p:sp>
      <p:pic>
        <p:nvPicPr>
          <p:cNvPr id="26" name="object 138">
            <a:extLst>
              <a:ext uri="{FF2B5EF4-FFF2-40B4-BE49-F238E27FC236}">
                <a16:creationId xmlns:a16="http://schemas.microsoft.com/office/drawing/2014/main" id="{904D3EAA-6620-8785-ACEE-426F426DDA5D}"/>
              </a:ext>
            </a:extLst>
          </p:cNvPr>
          <p:cNvPicPr/>
          <p:nvPr/>
        </p:nvPicPr>
        <p:blipFill>
          <a:blip r:embed="rId7">
            <a:extLst>
              <a:ext uri="{28A0092B-C50C-407E-A947-70E740481C1C}">
                <a14:useLocalDpi xmlns:a14="http://schemas.microsoft.com/office/drawing/2010/main" val="0"/>
              </a:ext>
            </a:extLst>
          </a:blip>
          <a:srcRect/>
          <a:stretch/>
        </p:blipFill>
        <p:spPr>
          <a:xfrm>
            <a:off x="8334756" y="4642103"/>
            <a:ext cx="627888" cy="627888"/>
          </a:xfrm>
          <a:prstGeom prst="rect">
            <a:avLst/>
          </a:prstGeom>
        </p:spPr>
      </p:pic>
      <p:grpSp>
        <p:nvGrpSpPr>
          <p:cNvPr id="27" name="object 139">
            <a:extLst>
              <a:ext uri="{FF2B5EF4-FFF2-40B4-BE49-F238E27FC236}">
                <a16:creationId xmlns:a16="http://schemas.microsoft.com/office/drawing/2014/main" id="{D1BC76B4-2D16-8040-2A10-8F43A37F56AE}"/>
              </a:ext>
            </a:extLst>
          </p:cNvPr>
          <p:cNvGrpSpPr/>
          <p:nvPr/>
        </p:nvGrpSpPr>
        <p:grpSpPr>
          <a:xfrm>
            <a:off x="10550652" y="4646676"/>
            <a:ext cx="626745" cy="620395"/>
            <a:chOff x="10550652" y="4646676"/>
            <a:chExt cx="626745" cy="620395"/>
          </a:xfrm>
        </p:grpSpPr>
        <p:pic>
          <p:nvPicPr>
            <p:cNvPr id="28" name="object 140">
              <a:extLst>
                <a:ext uri="{FF2B5EF4-FFF2-40B4-BE49-F238E27FC236}">
                  <a16:creationId xmlns:a16="http://schemas.microsoft.com/office/drawing/2014/main" id="{64ED78F7-6414-01D0-F781-22D75CE2E870}"/>
                </a:ext>
              </a:extLst>
            </p:cNvPr>
            <p:cNvPicPr/>
            <p:nvPr/>
          </p:nvPicPr>
          <p:blipFill>
            <a:blip r:embed="rId10" cstate="print"/>
            <a:stretch>
              <a:fillRect/>
            </a:stretch>
          </p:blipFill>
          <p:spPr>
            <a:xfrm>
              <a:off x="10554942" y="4647657"/>
              <a:ext cx="613493" cy="610685"/>
            </a:xfrm>
            <a:prstGeom prst="rect">
              <a:avLst/>
            </a:prstGeom>
          </p:spPr>
        </p:pic>
        <p:sp>
          <p:nvSpPr>
            <p:cNvPr id="29" name="object 141">
              <a:extLst>
                <a:ext uri="{FF2B5EF4-FFF2-40B4-BE49-F238E27FC236}">
                  <a16:creationId xmlns:a16="http://schemas.microsoft.com/office/drawing/2014/main" id="{B4B269BF-B476-B2B2-3304-88858C53653B}"/>
                </a:ext>
              </a:extLst>
            </p:cNvPr>
            <p:cNvSpPr/>
            <p:nvPr/>
          </p:nvSpPr>
          <p:spPr>
            <a:xfrm>
              <a:off x="10550652" y="4646676"/>
              <a:ext cx="626745" cy="620395"/>
            </a:xfrm>
            <a:custGeom>
              <a:avLst/>
              <a:gdLst/>
              <a:ahLst/>
              <a:cxnLst/>
              <a:rect l="l" t="t" r="r" b="b"/>
              <a:pathLst>
                <a:path w="626745" h="620395">
                  <a:moveTo>
                    <a:pt x="626364" y="0"/>
                  </a:moveTo>
                  <a:lnTo>
                    <a:pt x="0" y="0"/>
                  </a:lnTo>
                  <a:lnTo>
                    <a:pt x="0" y="620268"/>
                  </a:lnTo>
                  <a:lnTo>
                    <a:pt x="626364" y="620268"/>
                  </a:lnTo>
                  <a:lnTo>
                    <a:pt x="626364" y="0"/>
                  </a:lnTo>
                  <a:close/>
                </a:path>
              </a:pathLst>
            </a:custGeom>
            <a:solidFill>
              <a:srgbClr val="FFFFFF">
                <a:alpha val="45097"/>
              </a:srgbClr>
            </a:solidFill>
          </p:spPr>
          <p:txBody>
            <a:bodyPr wrap="square" lIns="0" tIns="0" rIns="0" bIns="0" rtlCol="0"/>
            <a:lstStyle/>
            <a:p>
              <a:endParaRPr/>
            </a:p>
          </p:txBody>
        </p:sp>
        <p:sp>
          <p:nvSpPr>
            <p:cNvPr id="30" name="object 142">
              <a:extLst>
                <a:ext uri="{FF2B5EF4-FFF2-40B4-BE49-F238E27FC236}">
                  <a16:creationId xmlns:a16="http://schemas.microsoft.com/office/drawing/2014/main" id="{16AE2819-243F-FA64-F4EE-94F6183640BE}"/>
                </a:ext>
              </a:extLst>
            </p:cNvPr>
            <p:cNvSpPr/>
            <p:nvPr/>
          </p:nvSpPr>
          <p:spPr>
            <a:xfrm>
              <a:off x="10607040" y="4764023"/>
              <a:ext cx="534670" cy="361950"/>
            </a:xfrm>
            <a:custGeom>
              <a:avLst/>
              <a:gdLst/>
              <a:ahLst/>
              <a:cxnLst/>
              <a:rect l="l" t="t" r="r" b="b"/>
              <a:pathLst>
                <a:path w="534670" h="361950">
                  <a:moveTo>
                    <a:pt x="534416" y="291084"/>
                  </a:moveTo>
                  <a:lnTo>
                    <a:pt x="521716" y="284734"/>
                  </a:lnTo>
                  <a:lnTo>
                    <a:pt x="483616" y="265684"/>
                  </a:lnTo>
                  <a:lnTo>
                    <a:pt x="483616" y="284734"/>
                  </a:lnTo>
                  <a:lnTo>
                    <a:pt x="251714" y="284734"/>
                  </a:lnTo>
                  <a:lnTo>
                    <a:pt x="251714" y="50800"/>
                  </a:lnTo>
                  <a:lnTo>
                    <a:pt x="270764" y="50800"/>
                  </a:lnTo>
                  <a:lnTo>
                    <a:pt x="264414" y="38100"/>
                  </a:lnTo>
                  <a:lnTo>
                    <a:pt x="245364" y="0"/>
                  </a:lnTo>
                  <a:lnTo>
                    <a:pt x="219964" y="50800"/>
                  </a:lnTo>
                  <a:lnTo>
                    <a:pt x="239014" y="50800"/>
                  </a:lnTo>
                  <a:lnTo>
                    <a:pt x="239014" y="284734"/>
                  </a:lnTo>
                  <a:lnTo>
                    <a:pt x="0" y="284734"/>
                  </a:lnTo>
                  <a:lnTo>
                    <a:pt x="0" y="297434"/>
                  </a:lnTo>
                  <a:lnTo>
                    <a:pt x="239014" y="297434"/>
                  </a:lnTo>
                  <a:lnTo>
                    <a:pt x="239014" y="361950"/>
                  </a:lnTo>
                  <a:lnTo>
                    <a:pt x="251714" y="361950"/>
                  </a:lnTo>
                  <a:lnTo>
                    <a:pt x="251714" y="297434"/>
                  </a:lnTo>
                  <a:lnTo>
                    <a:pt x="483616" y="297434"/>
                  </a:lnTo>
                  <a:lnTo>
                    <a:pt x="483616" y="316484"/>
                  </a:lnTo>
                  <a:lnTo>
                    <a:pt x="521716" y="297434"/>
                  </a:lnTo>
                  <a:lnTo>
                    <a:pt x="534416" y="291084"/>
                  </a:lnTo>
                  <a:close/>
                </a:path>
              </a:pathLst>
            </a:custGeom>
            <a:solidFill>
              <a:srgbClr val="000000"/>
            </a:solidFill>
          </p:spPr>
          <p:txBody>
            <a:bodyPr wrap="square" lIns="0" tIns="0" rIns="0" bIns="0" rtlCol="0"/>
            <a:lstStyle/>
            <a:p>
              <a:endParaRPr/>
            </a:p>
          </p:txBody>
        </p:sp>
        <p:sp>
          <p:nvSpPr>
            <p:cNvPr id="31" name="object 143">
              <a:extLst>
                <a:ext uri="{FF2B5EF4-FFF2-40B4-BE49-F238E27FC236}">
                  <a16:creationId xmlns:a16="http://schemas.microsoft.com/office/drawing/2014/main" id="{5C9FE57B-1D3E-6390-2C1D-5BE83DC6A1CC}"/>
                </a:ext>
              </a:extLst>
            </p:cNvPr>
            <p:cNvSpPr/>
            <p:nvPr/>
          </p:nvSpPr>
          <p:spPr>
            <a:xfrm>
              <a:off x="10683240" y="4853940"/>
              <a:ext cx="340360" cy="175260"/>
            </a:xfrm>
            <a:custGeom>
              <a:avLst/>
              <a:gdLst/>
              <a:ahLst/>
              <a:cxnLst/>
              <a:rect l="l" t="t" r="r" b="b"/>
              <a:pathLst>
                <a:path w="340359" h="175260">
                  <a:moveTo>
                    <a:pt x="0" y="175260"/>
                  </a:moveTo>
                  <a:lnTo>
                    <a:pt x="49646" y="156474"/>
                  </a:lnTo>
                  <a:lnTo>
                    <a:pt x="84003" y="127907"/>
                  </a:lnTo>
                  <a:lnTo>
                    <a:pt x="107222" y="94176"/>
                  </a:lnTo>
                  <a:lnTo>
                    <a:pt x="136841" y="29702"/>
                  </a:lnTo>
                  <a:lnTo>
                    <a:pt x="151542" y="8195"/>
                  </a:lnTo>
                  <a:lnTo>
                    <a:pt x="171703" y="0"/>
                  </a:lnTo>
                  <a:lnTo>
                    <a:pt x="191541" y="8162"/>
                  </a:lnTo>
                  <a:lnTo>
                    <a:pt x="205439" y="29591"/>
                  </a:lnTo>
                  <a:lnTo>
                    <a:pt x="217797" y="59702"/>
                  </a:lnTo>
                  <a:lnTo>
                    <a:pt x="233016" y="93910"/>
                  </a:lnTo>
                  <a:lnTo>
                    <a:pt x="255498" y="127629"/>
                  </a:lnTo>
                  <a:lnTo>
                    <a:pt x="289642" y="156274"/>
                  </a:lnTo>
                  <a:lnTo>
                    <a:pt x="339851" y="175260"/>
                  </a:lnTo>
                </a:path>
              </a:pathLst>
            </a:custGeom>
            <a:ln w="9525">
              <a:solidFill>
                <a:srgbClr val="C00000"/>
              </a:solidFill>
            </a:ln>
          </p:spPr>
          <p:txBody>
            <a:bodyPr wrap="square" lIns="0" tIns="0" rIns="0" bIns="0" rtlCol="0"/>
            <a:lstStyle/>
            <a:p>
              <a:endParaRPr/>
            </a:p>
          </p:txBody>
        </p:sp>
      </p:grpSp>
      <p:sp>
        <p:nvSpPr>
          <p:cNvPr id="32" name="object 144">
            <a:extLst>
              <a:ext uri="{FF2B5EF4-FFF2-40B4-BE49-F238E27FC236}">
                <a16:creationId xmlns:a16="http://schemas.microsoft.com/office/drawing/2014/main" id="{6C3FBAFB-E6CE-F843-3186-C4974EFE7F57}"/>
              </a:ext>
            </a:extLst>
          </p:cNvPr>
          <p:cNvSpPr/>
          <p:nvPr/>
        </p:nvSpPr>
        <p:spPr>
          <a:xfrm>
            <a:off x="9057361" y="4862118"/>
            <a:ext cx="187960" cy="186055"/>
          </a:xfrm>
          <a:custGeom>
            <a:avLst/>
            <a:gdLst/>
            <a:ahLst/>
            <a:cxnLst/>
            <a:rect l="l" t="t" r="r" b="b"/>
            <a:pathLst>
              <a:path w="187959" h="186054">
                <a:moveTo>
                  <a:pt x="187833" y="89916"/>
                </a:moveTo>
                <a:lnTo>
                  <a:pt x="185623" y="87718"/>
                </a:lnTo>
                <a:lnTo>
                  <a:pt x="98450" y="87718"/>
                </a:lnTo>
                <a:lnTo>
                  <a:pt x="98450" y="4876"/>
                </a:lnTo>
                <a:lnTo>
                  <a:pt x="98450" y="2197"/>
                </a:lnTo>
                <a:lnTo>
                  <a:pt x="96253" y="0"/>
                </a:lnTo>
                <a:lnTo>
                  <a:pt x="90817" y="0"/>
                </a:lnTo>
                <a:lnTo>
                  <a:pt x="88607" y="2197"/>
                </a:lnTo>
                <a:lnTo>
                  <a:pt x="88607" y="87718"/>
                </a:lnTo>
                <a:lnTo>
                  <a:pt x="4914" y="87718"/>
                </a:lnTo>
                <a:lnTo>
                  <a:pt x="2197" y="87718"/>
                </a:lnTo>
                <a:lnTo>
                  <a:pt x="0" y="89916"/>
                </a:lnTo>
                <a:lnTo>
                  <a:pt x="0" y="95300"/>
                </a:lnTo>
                <a:lnTo>
                  <a:pt x="2197" y="97485"/>
                </a:lnTo>
                <a:lnTo>
                  <a:pt x="88607" y="97485"/>
                </a:lnTo>
                <a:lnTo>
                  <a:pt x="88607" y="183781"/>
                </a:lnTo>
                <a:lnTo>
                  <a:pt x="90817" y="185966"/>
                </a:lnTo>
                <a:lnTo>
                  <a:pt x="96253" y="185966"/>
                </a:lnTo>
                <a:lnTo>
                  <a:pt x="98450" y="183781"/>
                </a:lnTo>
                <a:lnTo>
                  <a:pt x="98450" y="97485"/>
                </a:lnTo>
                <a:lnTo>
                  <a:pt x="185623" y="97485"/>
                </a:lnTo>
                <a:lnTo>
                  <a:pt x="187833" y="95300"/>
                </a:lnTo>
                <a:lnTo>
                  <a:pt x="187833" y="89916"/>
                </a:lnTo>
                <a:close/>
              </a:path>
            </a:pathLst>
          </a:custGeom>
          <a:solidFill>
            <a:srgbClr val="000000"/>
          </a:solidFill>
        </p:spPr>
        <p:txBody>
          <a:bodyPr wrap="square" lIns="0" tIns="0" rIns="0" bIns="0" rtlCol="0"/>
          <a:lstStyle/>
          <a:p>
            <a:endParaRPr/>
          </a:p>
        </p:txBody>
      </p:sp>
      <p:pic>
        <p:nvPicPr>
          <p:cNvPr id="33" name="object 146">
            <a:extLst>
              <a:ext uri="{FF2B5EF4-FFF2-40B4-BE49-F238E27FC236}">
                <a16:creationId xmlns:a16="http://schemas.microsoft.com/office/drawing/2014/main" id="{84BFE39E-5915-0967-7D0F-869B59CD28B5}"/>
              </a:ext>
            </a:extLst>
          </p:cNvPr>
          <p:cNvPicPr/>
          <p:nvPr/>
        </p:nvPicPr>
        <p:blipFill>
          <a:blip r:embed="rId9">
            <a:extLst>
              <a:ext uri="{28A0092B-C50C-407E-A947-70E740481C1C}">
                <a14:useLocalDpi xmlns:a14="http://schemas.microsoft.com/office/drawing/2010/main" val="0"/>
              </a:ext>
            </a:extLst>
          </a:blip>
          <a:srcRect/>
          <a:stretch/>
        </p:blipFill>
        <p:spPr>
          <a:xfrm>
            <a:off x="6370320" y="5424677"/>
            <a:ext cx="629412" cy="629412"/>
          </a:xfrm>
          <a:prstGeom prst="rect">
            <a:avLst/>
          </a:prstGeom>
        </p:spPr>
      </p:pic>
      <p:sp>
        <p:nvSpPr>
          <p:cNvPr id="34" name="object 147">
            <a:extLst>
              <a:ext uri="{FF2B5EF4-FFF2-40B4-BE49-F238E27FC236}">
                <a16:creationId xmlns:a16="http://schemas.microsoft.com/office/drawing/2014/main" id="{B99346E0-6DC5-4F2A-5F4A-6D24F8D1676D}"/>
              </a:ext>
            </a:extLst>
          </p:cNvPr>
          <p:cNvSpPr/>
          <p:nvPr/>
        </p:nvSpPr>
        <p:spPr>
          <a:xfrm>
            <a:off x="7161504" y="5707532"/>
            <a:ext cx="187960" cy="63500"/>
          </a:xfrm>
          <a:custGeom>
            <a:avLst/>
            <a:gdLst/>
            <a:ahLst/>
            <a:cxnLst/>
            <a:rect l="l" t="t" r="r" b="b"/>
            <a:pathLst>
              <a:path w="187959" h="63500">
                <a:moveTo>
                  <a:pt x="187833" y="55638"/>
                </a:moveTo>
                <a:lnTo>
                  <a:pt x="185623" y="53441"/>
                </a:lnTo>
                <a:lnTo>
                  <a:pt x="4914" y="53441"/>
                </a:lnTo>
                <a:lnTo>
                  <a:pt x="2197" y="53441"/>
                </a:lnTo>
                <a:lnTo>
                  <a:pt x="0" y="55638"/>
                </a:lnTo>
                <a:lnTo>
                  <a:pt x="0" y="61048"/>
                </a:lnTo>
                <a:lnTo>
                  <a:pt x="2197" y="63246"/>
                </a:lnTo>
                <a:lnTo>
                  <a:pt x="185623" y="63246"/>
                </a:lnTo>
                <a:lnTo>
                  <a:pt x="187833" y="61048"/>
                </a:lnTo>
                <a:lnTo>
                  <a:pt x="187833" y="55638"/>
                </a:lnTo>
                <a:close/>
              </a:path>
              <a:path w="187959" h="63500">
                <a:moveTo>
                  <a:pt x="187833" y="2184"/>
                </a:moveTo>
                <a:lnTo>
                  <a:pt x="185623" y="0"/>
                </a:lnTo>
                <a:lnTo>
                  <a:pt x="4914" y="0"/>
                </a:lnTo>
                <a:lnTo>
                  <a:pt x="2197" y="0"/>
                </a:lnTo>
                <a:lnTo>
                  <a:pt x="0" y="2184"/>
                </a:lnTo>
                <a:lnTo>
                  <a:pt x="0" y="7594"/>
                </a:lnTo>
                <a:lnTo>
                  <a:pt x="2197" y="9779"/>
                </a:lnTo>
                <a:lnTo>
                  <a:pt x="185623" y="9779"/>
                </a:lnTo>
                <a:lnTo>
                  <a:pt x="187833" y="7594"/>
                </a:lnTo>
                <a:lnTo>
                  <a:pt x="187833" y="2184"/>
                </a:lnTo>
                <a:close/>
              </a:path>
            </a:pathLst>
          </a:custGeom>
          <a:solidFill>
            <a:srgbClr val="000000"/>
          </a:solidFill>
        </p:spPr>
        <p:txBody>
          <a:bodyPr wrap="square" lIns="0" tIns="0" rIns="0" bIns="0" rtlCol="0"/>
          <a:lstStyle/>
          <a:p>
            <a:endParaRPr/>
          </a:p>
        </p:txBody>
      </p:sp>
      <p:pic>
        <p:nvPicPr>
          <p:cNvPr id="35" name="object 148">
            <a:extLst>
              <a:ext uri="{FF2B5EF4-FFF2-40B4-BE49-F238E27FC236}">
                <a16:creationId xmlns:a16="http://schemas.microsoft.com/office/drawing/2014/main" id="{480A6ABB-8BF9-DFA8-FDD7-9DB8FCCC3D3C}"/>
              </a:ext>
            </a:extLst>
          </p:cNvPr>
          <p:cNvPicPr/>
          <p:nvPr/>
        </p:nvPicPr>
        <p:blipFill>
          <a:blip r:embed="rId7">
            <a:extLst>
              <a:ext uri="{28A0092B-C50C-407E-A947-70E740481C1C}">
                <a14:useLocalDpi xmlns:a14="http://schemas.microsoft.com/office/drawing/2010/main" val="0"/>
              </a:ext>
            </a:extLst>
          </a:blip>
          <a:srcRect/>
          <a:stretch/>
        </p:blipFill>
        <p:spPr>
          <a:xfrm>
            <a:off x="8334756" y="5426964"/>
            <a:ext cx="627888" cy="627888"/>
          </a:xfrm>
          <a:prstGeom prst="rect">
            <a:avLst/>
          </a:prstGeom>
        </p:spPr>
      </p:pic>
      <p:grpSp>
        <p:nvGrpSpPr>
          <p:cNvPr id="36" name="object 149">
            <a:extLst>
              <a:ext uri="{FF2B5EF4-FFF2-40B4-BE49-F238E27FC236}">
                <a16:creationId xmlns:a16="http://schemas.microsoft.com/office/drawing/2014/main" id="{E06819B7-CD25-9E9F-64EF-69C129F877DF}"/>
              </a:ext>
            </a:extLst>
          </p:cNvPr>
          <p:cNvGrpSpPr/>
          <p:nvPr/>
        </p:nvGrpSpPr>
        <p:grpSpPr>
          <a:xfrm>
            <a:off x="10550652" y="5431535"/>
            <a:ext cx="626745" cy="620395"/>
            <a:chOff x="10550652" y="5431535"/>
            <a:chExt cx="626745" cy="620395"/>
          </a:xfrm>
        </p:grpSpPr>
        <p:pic>
          <p:nvPicPr>
            <p:cNvPr id="37" name="object 150">
              <a:extLst>
                <a:ext uri="{FF2B5EF4-FFF2-40B4-BE49-F238E27FC236}">
                  <a16:creationId xmlns:a16="http://schemas.microsoft.com/office/drawing/2014/main" id="{F4437258-1D4A-79F5-D0C9-33F6F1C74D15}"/>
                </a:ext>
              </a:extLst>
            </p:cNvPr>
            <p:cNvPicPr/>
            <p:nvPr/>
          </p:nvPicPr>
          <p:blipFill>
            <a:blip r:embed="rId10" cstate="print"/>
            <a:stretch>
              <a:fillRect/>
            </a:stretch>
          </p:blipFill>
          <p:spPr>
            <a:xfrm>
              <a:off x="10554942" y="5432517"/>
              <a:ext cx="613493" cy="610685"/>
            </a:xfrm>
            <a:prstGeom prst="rect">
              <a:avLst/>
            </a:prstGeom>
          </p:spPr>
        </p:pic>
        <p:sp>
          <p:nvSpPr>
            <p:cNvPr id="38" name="object 151">
              <a:extLst>
                <a:ext uri="{FF2B5EF4-FFF2-40B4-BE49-F238E27FC236}">
                  <a16:creationId xmlns:a16="http://schemas.microsoft.com/office/drawing/2014/main" id="{AC10CE92-05AD-799C-C2A0-42BD77136DB6}"/>
                </a:ext>
              </a:extLst>
            </p:cNvPr>
            <p:cNvSpPr/>
            <p:nvPr/>
          </p:nvSpPr>
          <p:spPr>
            <a:xfrm>
              <a:off x="10550652" y="5431535"/>
              <a:ext cx="626745" cy="620395"/>
            </a:xfrm>
            <a:custGeom>
              <a:avLst/>
              <a:gdLst/>
              <a:ahLst/>
              <a:cxnLst/>
              <a:rect l="l" t="t" r="r" b="b"/>
              <a:pathLst>
                <a:path w="626745" h="620395">
                  <a:moveTo>
                    <a:pt x="626364" y="0"/>
                  </a:moveTo>
                  <a:lnTo>
                    <a:pt x="0" y="0"/>
                  </a:lnTo>
                  <a:lnTo>
                    <a:pt x="0" y="620268"/>
                  </a:lnTo>
                  <a:lnTo>
                    <a:pt x="626364" y="620268"/>
                  </a:lnTo>
                  <a:lnTo>
                    <a:pt x="626364" y="0"/>
                  </a:lnTo>
                  <a:close/>
                </a:path>
              </a:pathLst>
            </a:custGeom>
            <a:solidFill>
              <a:srgbClr val="FFFFFF">
                <a:alpha val="45097"/>
              </a:srgbClr>
            </a:solidFill>
          </p:spPr>
          <p:txBody>
            <a:bodyPr wrap="square" lIns="0" tIns="0" rIns="0" bIns="0" rtlCol="0"/>
            <a:lstStyle/>
            <a:p>
              <a:endParaRPr/>
            </a:p>
          </p:txBody>
        </p:sp>
        <p:sp>
          <p:nvSpPr>
            <p:cNvPr id="39" name="object 152">
              <a:extLst>
                <a:ext uri="{FF2B5EF4-FFF2-40B4-BE49-F238E27FC236}">
                  <a16:creationId xmlns:a16="http://schemas.microsoft.com/office/drawing/2014/main" id="{41C6A26C-38B4-7B46-BE77-9B92CE850176}"/>
                </a:ext>
              </a:extLst>
            </p:cNvPr>
            <p:cNvSpPr/>
            <p:nvPr/>
          </p:nvSpPr>
          <p:spPr>
            <a:xfrm>
              <a:off x="10607040" y="5548883"/>
              <a:ext cx="534670" cy="361950"/>
            </a:xfrm>
            <a:custGeom>
              <a:avLst/>
              <a:gdLst/>
              <a:ahLst/>
              <a:cxnLst/>
              <a:rect l="l" t="t" r="r" b="b"/>
              <a:pathLst>
                <a:path w="534670" h="361950">
                  <a:moveTo>
                    <a:pt x="534416" y="291084"/>
                  </a:moveTo>
                  <a:lnTo>
                    <a:pt x="521716" y="284734"/>
                  </a:lnTo>
                  <a:lnTo>
                    <a:pt x="483616" y="265684"/>
                  </a:lnTo>
                  <a:lnTo>
                    <a:pt x="483616" y="284734"/>
                  </a:lnTo>
                  <a:lnTo>
                    <a:pt x="251714" y="284734"/>
                  </a:lnTo>
                  <a:lnTo>
                    <a:pt x="251714" y="50800"/>
                  </a:lnTo>
                  <a:lnTo>
                    <a:pt x="270764" y="50800"/>
                  </a:lnTo>
                  <a:lnTo>
                    <a:pt x="264414" y="38100"/>
                  </a:lnTo>
                  <a:lnTo>
                    <a:pt x="245364" y="0"/>
                  </a:lnTo>
                  <a:lnTo>
                    <a:pt x="219964" y="50800"/>
                  </a:lnTo>
                  <a:lnTo>
                    <a:pt x="239014" y="50800"/>
                  </a:lnTo>
                  <a:lnTo>
                    <a:pt x="239014" y="284734"/>
                  </a:lnTo>
                  <a:lnTo>
                    <a:pt x="0" y="284734"/>
                  </a:lnTo>
                  <a:lnTo>
                    <a:pt x="0" y="297434"/>
                  </a:lnTo>
                  <a:lnTo>
                    <a:pt x="239014" y="297434"/>
                  </a:lnTo>
                  <a:lnTo>
                    <a:pt x="239014" y="361937"/>
                  </a:lnTo>
                  <a:lnTo>
                    <a:pt x="251714" y="361937"/>
                  </a:lnTo>
                  <a:lnTo>
                    <a:pt x="251714" y="297434"/>
                  </a:lnTo>
                  <a:lnTo>
                    <a:pt x="483616" y="297434"/>
                  </a:lnTo>
                  <a:lnTo>
                    <a:pt x="483616" y="316484"/>
                  </a:lnTo>
                  <a:lnTo>
                    <a:pt x="521716" y="297434"/>
                  </a:lnTo>
                  <a:lnTo>
                    <a:pt x="534416" y="291084"/>
                  </a:lnTo>
                  <a:close/>
                </a:path>
              </a:pathLst>
            </a:custGeom>
            <a:solidFill>
              <a:srgbClr val="000000"/>
            </a:solidFill>
          </p:spPr>
          <p:txBody>
            <a:bodyPr wrap="square" lIns="0" tIns="0" rIns="0" bIns="0" rtlCol="0"/>
            <a:lstStyle/>
            <a:p>
              <a:endParaRPr/>
            </a:p>
          </p:txBody>
        </p:sp>
        <p:sp>
          <p:nvSpPr>
            <p:cNvPr id="40" name="object 153">
              <a:extLst>
                <a:ext uri="{FF2B5EF4-FFF2-40B4-BE49-F238E27FC236}">
                  <a16:creationId xmlns:a16="http://schemas.microsoft.com/office/drawing/2014/main" id="{902F20A4-B340-D1E0-8106-5F7963ED8A67}"/>
                </a:ext>
              </a:extLst>
            </p:cNvPr>
            <p:cNvSpPr/>
            <p:nvPr/>
          </p:nvSpPr>
          <p:spPr>
            <a:xfrm>
              <a:off x="10683240" y="5638799"/>
              <a:ext cx="340360" cy="175260"/>
            </a:xfrm>
            <a:custGeom>
              <a:avLst/>
              <a:gdLst/>
              <a:ahLst/>
              <a:cxnLst/>
              <a:rect l="l" t="t" r="r" b="b"/>
              <a:pathLst>
                <a:path w="340359" h="175260">
                  <a:moveTo>
                    <a:pt x="0" y="175259"/>
                  </a:moveTo>
                  <a:lnTo>
                    <a:pt x="49646" y="156482"/>
                  </a:lnTo>
                  <a:lnTo>
                    <a:pt x="84003" y="127918"/>
                  </a:lnTo>
                  <a:lnTo>
                    <a:pt x="107222" y="94187"/>
                  </a:lnTo>
                  <a:lnTo>
                    <a:pt x="136841" y="29706"/>
                  </a:lnTo>
                  <a:lnTo>
                    <a:pt x="151542" y="8196"/>
                  </a:lnTo>
                  <a:lnTo>
                    <a:pt x="171703" y="0"/>
                  </a:lnTo>
                  <a:lnTo>
                    <a:pt x="191541" y="8164"/>
                  </a:lnTo>
                  <a:lnTo>
                    <a:pt x="205439" y="29600"/>
                  </a:lnTo>
                  <a:lnTo>
                    <a:pt x="217797" y="59718"/>
                  </a:lnTo>
                  <a:lnTo>
                    <a:pt x="233016" y="93931"/>
                  </a:lnTo>
                  <a:lnTo>
                    <a:pt x="255498" y="127651"/>
                  </a:lnTo>
                  <a:lnTo>
                    <a:pt x="289642" y="156290"/>
                  </a:lnTo>
                  <a:lnTo>
                    <a:pt x="339851" y="175259"/>
                  </a:lnTo>
                </a:path>
              </a:pathLst>
            </a:custGeom>
            <a:ln w="9525">
              <a:solidFill>
                <a:srgbClr val="C00000"/>
              </a:solidFill>
            </a:ln>
          </p:spPr>
          <p:txBody>
            <a:bodyPr wrap="square" lIns="0" tIns="0" rIns="0" bIns="0" rtlCol="0"/>
            <a:lstStyle/>
            <a:p>
              <a:endParaRPr/>
            </a:p>
          </p:txBody>
        </p:sp>
      </p:grpSp>
      <p:sp>
        <p:nvSpPr>
          <p:cNvPr id="41" name="object 154">
            <a:extLst>
              <a:ext uri="{FF2B5EF4-FFF2-40B4-BE49-F238E27FC236}">
                <a16:creationId xmlns:a16="http://schemas.microsoft.com/office/drawing/2014/main" id="{EBF32235-3AB9-BD67-2E02-864064DB65BD}"/>
              </a:ext>
            </a:extLst>
          </p:cNvPr>
          <p:cNvSpPr/>
          <p:nvPr/>
        </p:nvSpPr>
        <p:spPr>
          <a:xfrm>
            <a:off x="9057361" y="5645797"/>
            <a:ext cx="187960" cy="187325"/>
          </a:xfrm>
          <a:custGeom>
            <a:avLst/>
            <a:gdLst/>
            <a:ahLst/>
            <a:cxnLst/>
            <a:rect l="l" t="t" r="r" b="b"/>
            <a:pathLst>
              <a:path w="187959" h="187325">
                <a:moveTo>
                  <a:pt x="187833" y="90271"/>
                </a:moveTo>
                <a:lnTo>
                  <a:pt x="185623" y="88074"/>
                </a:lnTo>
                <a:lnTo>
                  <a:pt x="98450" y="88074"/>
                </a:lnTo>
                <a:lnTo>
                  <a:pt x="98450" y="4889"/>
                </a:lnTo>
                <a:lnTo>
                  <a:pt x="98450" y="2197"/>
                </a:lnTo>
                <a:lnTo>
                  <a:pt x="96253" y="0"/>
                </a:lnTo>
                <a:lnTo>
                  <a:pt x="90817" y="0"/>
                </a:lnTo>
                <a:lnTo>
                  <a:pt x="88607" y="2197"/>
                </a:lnTo>
                <a:lnTo>
                  <a:pt x="88607" y="88074"/>
                </a:lnTo>
                <a:lnTo>
                  <a:pt x="4914" y="88074"/>
                </a:lnTo>
                <a:lnTo>
                  <a:pt x="2197" y="88074"/>
                </a:lnTo>
                <a:lnTo>
                  <a:pt x="0" y="90271"/>
                </a:lnTo>
                <a:lnTo>
                  <a:pt x="0" y="95681"/>
                </a:lnTo>
                <a:lnTo>
                  <a:pt x="2197" y="97866"/>
                </a:lnTo>
                <a:lnTo>
                  <a:pt x="88607" y="97866"/>
                </a:lnTo>
                <a:lnTo>
                  <a:pt x="88607" y="184518"/>
                </a:lnTo>
                <a:lnTo>
                  <a:pt x="90817" y="186702"/>
                </a:lnTo>
                <a:lnTo>
                  <a:pt x="96253" y="186702"/>
                </a:lnTo>
                <a:lnTo>
                  <a:pt x="98450" y="184518"/>
                </a:lnTo>
                <a:lnTo>
                  <a:pt x="98450" y="97866"/>
                </a:lnTo>
                <a:lnTo>
                  <a:pt x="185623" y="97866"/>
                </a:lnTo>
                <a:lnTo>
                  <a:pt x="187833" y="95681"/>
                </a:lnTo>
                <a:lnTo>
                  <a:pt x="187833" y="90271"/>
                </a:lnTo>
                <a:close/>
              </a:path>
            </a:pathLst>
          </a:custGeom>
          <a:solidFill>
            <a:srgbClr val="000000"/>
          </a:solidFill>
        </p:spPr>
        <p:txBody>
          <a:bodyPr wrap="square" lIns="0" tIns="0" rIns="0" bIns="0" rtlCol="0"/>
          <a:lstStyle/>
          <a:p>
            <a:endParaRPr/>
          </a:p>
        </p:txBody>
      </p:sp>
      <p:sp>
        <p:nvSpPr>
          <p:cNvPr id="42" name="object 164">
            <a:extLst>
              <a:ext uri="{FF2B5EF4-FFF2-40B4-BE49-F238E27FC236}">
                <a16:creationId xmlns:a16="http://schemas.microsoft.com/office/drawing/2014/main" id="{6D5264D7-283A-4983-E773-39C6B2C4AF13}"/>
              </a:ext>
            </a:extLst>
          </p:cNvPr>
          <p:cNvSpPr txBox="1"/>
          <p:nvPr/>
        </p:nvSpPr>
        <p:spPr>
          <a:xfrm>
            <a:off x="3960876" y="2636520"/>
            <a:ext cx="1831975" cy="340360"/>
          </a:xfrm>
          <a:prstGeom prst="rect">
            <a:avLst/>
          </a:prstGeom>
          <a:solidFill>
            <a:srgbClr val="006FC0">
              <a:alpha val="10195"/>
            </a:srgbClr>
          </a:solidFill>
        </p:spPr>
        <p:txBody>
          <a:bodyPr vert="horz" wrap="square" lIns="0" tIns="32384" rIns="0" bIns="0" rtlCol="0">
            <a:spAutoFit/>
          </a:bodyPr>
          <a:lstStyle/>
          <a:p>
            <a:pPr marL="156210">
              <a:lnSpc>
                <a:spcPct val="100000"/>
              </a:lnSpc>
              <a:spcBef>
                <a:spcPts val="254"/>
              </a:spcBef>
            </a:pPr>
            <a:r>
              <a:rPr sz="1600" b="1" dirty="0">
                <a:solidFill>
                  <a:srgbClr val="2D75B6"/>
                </a:solidFill>
                <a:latin typeface="Yu Gothic UI"/>
                <a:cs typeface="Yu Gothic UI"/>
              </a:rPr>
              <a:t>Assume:</a:t>
            </a:r>
            <a:r>
              <a:rPr sz="1600" b="1" spc="-70" dirty="0">
                <a:solidFill>
                  <a:srgbClr val="2D75B6"/>
                </a:solidFill>
                <a:latin typeface="Yu Gothic UI"/>
                <a:cs typeface="Yu Gothic UI"/>
              </a:rPr>
              <a:t> </a:t>
            </a:r>
            <a:r>
              <a:rPr sz="1600" b="1" spc="-10" dirty="0">
                <a:solidFill>
                  <a:srgbClr val="2D75B6"/>
                </a:solidFill>
                <a:latin typeface="Yu Gothic UI"/>
                <a:cs typeface="Yu Gothic UI"/>
              </a:rPr>
              <a:t>Markov</a:t>
            </a:r>
            <a:endParaRPr sz="1600" dirty="0">
              <a:latin typeface="Yu Gothic UI"/>
              <a:cs typeface="Yu Gothic UI"/>
            </a:endParaRPr>
          </a:p>
        </p:txBody>
      </p:sp>
      <p:sp>
        <p:nvSpPr>
          <p:cNvPr id="43" name="object 165">
            <a:extLst>
              <a:ext uri="{FF2B5EF4-FFF2-40B4-BE49-F238E27FC236}">
                <a16:creationId xmlns:a16="http://schemas.microsoft.com/office/drawing/2014/main" id="{90154A93-8D91-13A2-F5C7-15039ED136C3}"/>
              </a:ext>
            </a:extLst>
          </p:cNvPr>
          <p:cNvSpPr txBox="1"/>
          <p:nvPr/>
        </p:nvSpPr>
        <p:spPr>
          <a:xfrm>
            <a:off x="8046211" y="1281760"/>
            <a:ext cx="120967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Microsoft YaHei"/>
                <a:cs typeface="Microsoft YaHei"/>
              </a:rPr>
              <a:t>If</a:t>
            </a:r>
            <a:r>
              <a:rPr sz="1800" spc="-25" dirty="0">
                <a:latin typeface="Microsoft YaHei"/>
                <a:cs typeface="Microsoft YaHei"/>
              </a:rPr>
              <a:t> </a:t>
            </a:r>
            <a:r>
              <a:rPr sz="1800" dirty="0">
                <a:latin typeface="Microsoft YaHei"/>
                <a:cs typeface="Microsoft YaHei"/>
              </a:rPr>
              <a:t>we</a:t>
            </a:r>
            <a:r>
              <a:rPr sz="1800" spc="-10" dirty="0">
                <a:latin typeface="Microsoft YaHei"/>
                <a:cs typeface="Microsoft YaHei"/>
              </a:rPr>
              <a:t> </a:t>
            </a:r>
            <a:r>
              <a:rPr sz="1800" spc="-20" dirty="0">
                <a:latin typeface="Microsoft YaHei"/>
                <a:cs typeface="Microsoft YaHei"/>
              </a:rPr>
              <a:t>know</a:t>
            </a:r>
            <a:endParaRPr sz="1800" dirty="0">
              <a:latin typeface="Microsoft YaHei"/>
              <a:cs typeface="Microsoft YaHei"/>
            </a:endParaRPr>
          </a:p>
        </p:txBody>
      </p:sp>
      <p:sp>
        <p:nvSpPr>
          <p:cNvPr id="44" name="object 173">
            <a:extLst>
              <a:ext uri="{FF2B5EF4-FFF2-40B4-BE49-F238E27FC236}">
                <a16:creationId xmlns:a16="http://schemas.microsoft.com/office/drawing/2014/main" id="{42A55E7B-EDAF-6197-72FD-92503E48F39F}"/>
              </a:ext>
            </a:extLst>
          </p:cNvPr>
          <p:cNvSpPr txBox="1"/>
          <p:nvPr/>
        </p:nvSpPr>
        <p:spPr>
          <a:xfrm>
            <a:off x="9577196" y="1819396"/>
            <a:ext cx="1679575" cy="289823"/>
          </a:xfrm>
          <a:prstGeom prst="rect">
            <a:avLst/>
          </a:prstGeom>
        </p:spPr>
        <p:txBody>
          <a:bodyPr vert="horz" wrap="square" lIns="0" tIns="12700" rIns="0" bIns="0" rtlCol="0">
            <a:spAutoFit/>
          </a:bodyPr>
          <a:lstStyle/>
          <a:p>
            <a:pPr marL="12700">
              <a:lnSpc>
                <a:spcPct val="100000"/>
              </a:lnSpc>
              <a:spcBef>
                <a:spcPts val="1695"/>
              </a:spcBef>
            </a:pPr>
            <a:r>
              <a:rPr sz="1800" dirty="0">
                <a:latin typeface="Microsoft YaHei"/>
                <a:cs typeface="Microsoft YaHei"/>
              </a:rPr>
              <a:t>is</a:t>
            </a:r>
            <a:r>
              <a:rPr sz="1800" spc="-15" dirty="0">
                <a:latin typeface="Microsoft YaHei"/>
                <a:cs typeface="Microsoft YaHei"/>
              </a:rPr>
              <a:t> </a:t>
            </a:r>
            <a:r>
              <a:rPr sz="1800" spc="-10" dirty="0">
                <a:latin typeface="Microsoft YaHei"/>
                <a:cs typeface="Microsoft YaHei"/>
              </a:rPr>
              <a:t>deterministic</a:t>
            </a:r>
            <a:endParaRPr sz="1800" dirty="0">
              <a:latin typeface="Microsoft YaHei"/>
              <a:cs typeface="Microsoft YaHei"/>
            </a:endParaRPr>
          </a:p>
        </p:txBody>
      </p:sp>
      <p:pic>
        <p:nvPicPr>
          <p:cNvPr id="45" name="object 12">
            <a:extLst>
              <a:ext uri="{FF2B5EF4-FFF2-40B4-BE49-F238E27FC236}">
                <a16:creationId xmlns:a16="http://schemas.microsoft.com/office/drawing/2014/main" id="{C0FAD67E-3480-56F7-5632-3055211A676F}"/>
              </a:ext>
            </a:extLst>
          </p:cNvPr>
          <p:cNvPicPr/>
          <p:nvPr/>
        </p:nvPicPr>
        <p:blipFill>
          <a:blip r:embed="rId9">
            <a:extLst>
              <a:ext uri="{28A0092B-C50C-407E-A947-70E740481C1C}">
                <a14:useLocalDpi xmlns:a14="http://schemas.microsoft.com/office/drawing/2010/main" val="0"/>
              </a:ext>
            </a:extLst>
          </a:blip>
          <a:srcRect/>
          <a:stretch/>
        </p:blipFill>
        <p:spPr>
          <a:xfrm>
            <a:off x="1885726" y="1247118"/>
            <a:ext cx="960119" cy="960119"/>
          </a:xfrm>
          <a:prstGeom prst="rect">
            <a:avLst/>
          </a:prstGeom>
        </p:spPr>
      </p:pic>
      <p:sp>
        <p:nvSpPr>
          <p:cNvPr id="46" name="箭头: 右 45">
            <a:extLst>
              <a:ext uri="{FF2B5EF4-FFF2-40B4-BE49-F238E27FC236}">
                <a16:creationId xmlns:a16="http://schemas.microsoft.com/office/drawing/2014/main" id="{BE9DF9D1-14B3-350F-03CA-4285AB842976}"/>
              </a:ext>
            </a:extLst>
          </p:cNvPr>
          <p:cNvSpPr/>
          <p:nvPr/>
        </p:nvSpPr>
        <p:spPr>
          <a:xfrm>
            <a:off x="3071488" y="1676023"/>
            <a:ext cx="746874" cy="109248"/>
          </a:xfrm>
          <a:prstGeom prst="rightArrow">
            <a:avLst/>
          </a:prstGeom>
          <a:solidFill>
            <a:srgbClr val="3A0C7B"/>
          </a:solidFill>
          <a:ln>
            <a:solidFill>
              <a:srgbClr val="3A0C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614595B7-7EBF-D225-BC9D-F0A8ADC1E0DD}"/>
                  </a:ext>
                </a:extLst>
              </p:cNvPr>
              <p:cNvSpPr txBox="1"/>
              <p:nvPr/>
            </p:nvSpPr>
            <p:spPr>
              <a:xfrm>
                <a:off x="1433890" y="3052483"/>
                <a:ext cx="9324219" cy="6519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e>
                          </m:d>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e>
                          </m:d>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um>
                        <m:den>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den>
                      </m:f>
                    </m:oMath>
                  </m:oMathPara>
                </a14:m>
                <a:endParaRPr lang="zh-CN" altLang="en-US" sz="2000" dirty="0"/>
              </a:p>
            </p:txBody>
          </p:sp>
        </mc:Choice>
        <mc:Fallback xmlns="">
          <p:sp>
            <p:nvSpPr>
              <p:cNvPr id="47" name="文本框 46">
                <a:extLst>
                  <a:ext uri="{FF2B5EF4-FFF2-40B4-BE49-F238E27FC236}">
                    <a16:creationId xmlns:a16="http://schemas.microsoft.com/office/drawing/2014/main" id="{614595B7-7EBF-D225-BC9D-F0A8ADC1E0DD}"/>
                  </a:ext>
                </a:extLst>
              </p:cNvPr>
              <p:cNvSpPr txBox="1">
                <a:spLocks noRot="1" noChangeAspect="1" noMove="1" noResize="1" noEditPoints="1" noAdjustHandles="1" noChangeArrowheads="1" noChangeShapeType="1" noTextEdit="1"/>
              </p:cNvSpPr>
              <p:nvPr/>
            </p:nvSpPr>
            <p:spPr>
              <a:xfrm>
                <a:off x="1433890" y="3052483"/>
                <a:ext cx="9324219" cy="6519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85D7466-0AED-DDC2-E8BE-DB69E92B3FEF}"/>
                  </a:ext>
                </a:extLst>
              </p:cNvPr>
              <p:cNvSpPr txBox="1"/>
              <p:nvPr/>
            </p:nvSpPr>
            <p:spPr>
              <a:xfrm>
                <a:off x="865408" y="4044501"/>
                <a:ext cx="4045723" cy="30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𝒩</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i="1">
                                  <a:latin typeface="Cambria Math" panose="02040503050406030204" pitchFamily="18" charset="0"/>
                                </a:rPr>
                                <m:t>𝑡</m:t>
                              </m:r>
                            </m:sub>
                          </m:sSub>
                        </m:e>
                      </m:ra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 1−</m:t>
                      </m:r>
                      <m:sSub>
                        <m:sSubPr>
                          <m:ctrlPr>
                            <a:rPr lang="en-US" altLang="zh-CN" sz="2000" i="1">
                              <a:latin typeface="Cambria Math" panose="02040503050406030204" pitchFamily="18" charset="0"/>
                            </a:rPr>
                          </m:ctrlPr>
                        </m:sSubPr>
                        <m:e>
                          <m:r>
                            <a:rPr lang="zh-CN" altLang="en-US" sz="2000" i="1" smtClean="0">
                              <a:latin typeface="Cambria Math" panose="02040503050406030204" pitchFamily="18" charset="0"/>
                            </a:rPr>
                            <m:t>𝛼</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48" name="文本框 47">
                <a:extLst>
                  <a:ext uri="{FF2B5EF4-FFF2-40B4-BE49-F238E27FC236}">
                    <a16:creationId xmlns:a16="http://schemas.microsoft.com/office/drawing/2014/main" id="{885D7466-0AED-DDC2-E8BE-DB69E92B3FEF}"/>
                  </a:ext>
                </a:extLst>
              </p:cNvPr>
              <p:cNvSpPr txBox="1">
                <a:spLocks noRot="1" noChangeAspect="1" noMove="1" noResize="1" noEditPoints="1" noAdjustHandles="1" noChangeArrowheads="1" noChangeShapeType="1" noTextEdit="1"/>
              </p:cNvSpPr>
              <p:nvPr/>
            </p:nvSpPr>
            <p:spPr>
              <a:xfrm>
                <a:off x="865408" y="4044501"/>
                <a:ext cx="4045723" cy="308931"/>
              </a:xfrm>
              <a:prstGeom prst="rect">
                <a:avLst/>
              </a:prstGeom>
              <a:blipFill>
                <a:blip r:embed="rId12"/>
                <a:stretch>
                  <a:fillRect l="-904" t="-1961" r="-165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C3A239A-C0CE-FEA1-85BF-70F2B4FB7E77}"/>
                  </a:ext>
                </a:extLst>
              </p:cNvPr>
              <p:cNvSpPr txBox="1"/>
              <p:nvPr/>
            </p:nvSpPr>
            <p:spPr>
              <a:xfrm>
                <a:off x="863063" y="4777998"/>
                <a:ext cx="4144276"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𝒩</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r>
                                <a:rPr lang="en-US" altLang="zh-CN" i="1">
                                  <a:latin typeface="Cambria Math" panose="02040503050406030204" pitchFamily="18" charset="0"/>
                                </a:rPr>
                                <m:t>−1</m:t>
                              </m:r>
                            </m:sub>
                          </m:sSub>
                        </m:e>
                      </m:ra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49" name="文本框 48">
                <a:extLst>
                  <a:ext uri="{FF2B5EF4-FFF2-40B4-BE49-F238E27FC236}">
                    <a16:creationId xmlns:a16="http://schemas.microsoft.com/office/drawing/2014/main" id="{CC3A239A-C0CE-FEA1-85BF-70F2B4FB7E77}"/>
                  </a:ext>
                </a:extLst>
              </p:cNvPr>
              <p:cNvSpPr txBox="1">
                <a:spLocks noRot="1" noChangeAspect="1" noMove="1" noResize="1" noEditPoints="1" noAdjustHandles="1" noChangeArrowheads="1" noChangeShapeType="1" noTextEdit="1"/>
              </p:cNvSpPr>
              <p:nvPr/>
            </p:nvSpPr>
            <p:spPr>
              <a:xfrm>
                <a:off x="863063" y="4777998"/>
                <a:ext cx="4144276" cy="335413"/>
              </a:xfrm>
              <a:prstGeom prst="rect">
                <a:avLst/>
              </a:prstGeom>
              <a:blipFill>
                <a:blip r:embed="rId13"/>
                <a:stretch>
                  <a:fillRect l="-884" r="-1620"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A23D558-8C2A-AA2F-D452-3D41366AF933}"/>
                  </a:ext>
                </a:extLst>
              </p:cNvPr>
              <p:cNvSpPr txBox="1"/>
              <p:nvPr/>
            </p:nvSpPr>
            <p:spPr>
              <a:xfrm>
                <a:off x="980695" y="5562151"/>
                <a:ext cx="3387658"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𝒩</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𝑡</m:t>
                                  </m:r>
                                </m:sub>
                              </m:sSub>
                            </m:e>
                          </m:acc>
                        </m:e>
                      </m:ra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1−</m:t>
                      </m:r>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e>
                      </m:acc>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50" name="文本框 49">
                <a:extLst>
                  <a:ext uri="{FF2B5EF4-FFF2-40B4-BE49-F238E27FC236}">
                    <a16:creationId xmlns:a16="http://schemas.microsoft.com/office/drawing/2014/main" id="{0A23D558-8C2A-AA2F-D452-3D41366AF933}"/>
                  </a:ext>
                </a:extLst>
              </p:cNvPr>
              <p:cNvSpPr txBox="1">
                <a:spLocks noRot="1" noChangeAspect="1" noMove="1" noResize="1" noEditPoints="1" noAdjustHandles="1" noChangeArrowheads="1" noChangeShapeType="1" noTextEdit="1"/>
              </p:cNvSpPr>
              <p:nvPr/>
            </p:nvSpPr>
            <p:spPr>
              <a:xfrm>
                <a:off x="980695" y="5562151"/>
                <a:ext cx="3387658" cy="335413"/>
              </a:xfrm>
              <a:prstGeom prst="rect">
                <a:avLst/>
              </a:prstGeom>
              <a:blipFill>
                <a:blip r:embed="rId14"/>
                <a:stretch>
                  <a:fillRect r="-180"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0F2A1C6-1ACF-7563-3F94-3B18AB221A42}"/>
                  </a:ext>
                </a:extLst>
              </p:cNvPr>
              <p:cNvSpPr txBox="1"/>
              <p:nvPr/>
            </p:nvSpPr>
            <p:spPr>
              <a:xfrm>
                <a:off x="7467361" y="3941710"/>
                <a:ext cx="772678" cy="432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b="0" i="1" smtClean="0">
                              <a:latin typeface="Cambria Math" panose="02040503050406030204" pitchFamily="18" charset="0"/>
                            </a:rPr>
                          </m:ctrlPr>
                        </m:radPr>
                        <m:deg/>
                        <m:e>
                          <m:sSub>
                            <m:sSubPr>
                              <m:ctrlPr>
                                <a:rPr lang="en-US" altLang="zh-CN" sz="2200" i="1">
                                  <a:latin typeface="Cambria Math" panose="02040503050406030204" pitchFamily="18" charset="0"/>
                                </a:rPr>
                              </m:ctrlPr>
                            </m:sSubPr>
                            <m:e>
                              <m:r>
                                <a:rPr lang="zh-CN" altLang="en-US" sz="2200" i="1" smtClean="0">
                                  <a:latin typeface="Cambria Math" panose="02040503050406030204" pitchFamily="18" charset="0"/>
                                </a:rPr>
                                <m:t>𝛼</m:t>
                              </m:r>
                            </m:e>
                            <m:sub>
                              <m:r>
                                <a:rPr lang="en-US" altLang="zh-CN" sz="2200" i="1">
                                  <a:latin typeface="Cambria Math" panose="02040503050406030204" pitchFamily="18" charset="0"/>
                                </a:rPr>
                                <m:t>𝑡</m:t>
                              </m:r>
                            </m:sub>
                          </m:sSub>
                        </m:e>
                      </m:rad>
                    </m:oMath>
                  </m:oMathPara>
                </a14:m>
                <a:endParaRPr lang="zh-CN" altLang="en-US" sz="2200" dirty="0"/>
              </a:p>
            </p:txBody>
          </p:sp>
        </mc:Choice>
        <mc:Fallback xmlns="">
          <p:sp>
            <p:nvSpPr>
              <p:cNvPr id="51" name="文本框 50">
                <a:extLst>
                  <a:ext uri="{FF2B5EF4-FFF2-40B4-BE49-F238E27FC236}">
                    <a16:creationId xmlns:a16="http://schemas.microsoft.com/office/drawing/2014/main" id="{F0F2A1C6-1ACF-7563-3F94-3B18AB221A42}"/>
                  </a:ext>
                </a:extLst>
              </p:cNvPr>
              <p:cNvSpPr txBox="1">
                <a:spLocks noRot="1" noChangeAspect="1" noMove="1" noResize="1" noEditPoints="1" noAdjustHandles="1" noChangeArrowheads="1" noChangeShapeType="1" noTextEdit="1"/>
              </p:cNvSpPr>
              <p:nvPr/>
            </p:nvSpPr>
            <p:spPr>
              <a:xfrm>
                <a:off x="7467361" y="3941710"/>
                <a:ext cx="772678" cy="43217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E81A3936-6DD3-069A-80E4-C2CCC3CA256F}"/>
                  </a:ext>
                </a:extLst>
              </p:cNvPr>
              <p:cNvSpPr txBox="1"/>
              <p:nvPr/>
            </p:nvSpPr>
            <p:spPr>
              <a:xfrm>
                <a:off x="7425664" y="4764023"/>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i="1" smtClean="0">
                              <a:latin typeface="Cambria Math" panose="02040503050406030204" pitchFamily="18" charset="0"/>
                            </a:rPr>
                          </m:ctrlPr>
                        </m:radPr>
                        <m:deg/>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𝛼</m:t>
                                  </m:r>
                                </m:e>
                              </m:acc>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rad>
                    </m:oMath>
                  </m:oMathPara>
                </a14:m>
                <a:endParaRPr lang="zh-CN" altLang="en-US" sz="2200" dirty="0"/>
              </a:p>
            </p:txBody>
          </p:sp>
        </mc:Choice>
        <mc:Fallback xmlns="">
          <p:sp>
            <p:nvSpPr>
              <p:cNvPr id="52" name="文本框 51">
                <a:extLst>
                  <a:ext uri="{FF2B5EF4-FFF2-40B4-BE49-F238E27FC236}">
                    <a16:creationId xmlns:a16="http://schemas.microsoft.com/office/drawing/2014/main" id="{E81A3936-6DD3-069A-80E4-C2CCC3CA256F}"/>
                  </a:ext>
                </a:extLst>
              </p:cNvPr>
              <p:cNvSpPr txBox="1">
                <a:spLocks noRot="1" noChangeAspect="1" noMove="1" noResize="1" noEditPoints="1" noAdjustHandles="1" noChangeArrowheads="1" noChangeShapeType="1" noTextEdit="1"/>
              </p:cNvSpPr>
              <p:nvPr/>
            </p:nvSpPr>
            <p:spPr>
              <a:xfrm>
                <a:off x="7425664" y="4764023"/>
                <a:ext cx="772678" cy="502317"/>
              </a:xfrm>
              <a:prstGeom prst="rect">
                <a:avLst/>
              </a:prstGeom>
              <a:blipFill>
                <a:blip r:embed="rId16"/>
                <a:stretch>
                  <a:fillRect r="-157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D1FE1B4-2097-AA00-4085-2741E098B980}"/>
                  </a:ext>
                </a:extLst>
              </p:cNvPr>
              <p:cNvSpPr txBox="1"/>
              <p:nvPr/>
            </p:nvSpPr>
            <p:spPr>
              <a:xfrm>
                <a:off x="7467361" y="5535758"/>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i="1">
                              <a:latin typeface="Cambria Math" panose="02040503050406030204" pitchFamily="18" charset="0"/>
                            </a:rPr>
                          </m:ctrlPr>
                        </m:radPr>
                        <m:deg/>
                        <m:e>
                          <m:acc>
                            <m:accPr>
                              <m:chr m:val="̅"/>
                              <m:ctrlPr>
                                <a:rPr lang="en-US" altLang="zh-CN" sz="2200" i="1" smtClean="0">
                                  <a:latin typeface="Cambria Math" panose="02040503050406030204" pitchFamily="18" charset="0"/>
                                </a:rPr>
                              </m:ctrlPr>
                            </m:accPr>
                            <m:e>
                              <m:sSub>
                                <m:sSubPr>
                                  <m:ctrlPr>
                                    <a:rPr lang="en-US" altLang="zh-CN" sz="2200" i="1">
                                      <a:latin typeface="Cambria Math" panose="02040503050406030204" pitchFamily="18" charset="0"/>
                                    </a:rPr>
                                  </m:ctrlPr>
                                </m:sSubPr>
                                <m:e>
                                  <m:r>
                                    <a:rPr lang="zh-CN" altLang="en-US" sz="2200" i="1">
                                      <a:latin typeface="Cambria Math" panose="02040503050406030204" pitchFamily="18" charset="0"/>
                                    </a:rPr>
                                    <m:t>𝛼</m:t>
                                  </m:r>
                                </m:e>
                                <m:sub>
                                  <m:r>
                                    <a:rPr lang="en-US" altLang="zh-CN" sz="2200" i="1">
                                      <a:latin typeface="Cambria Math" panose="02040503050406030204" pitchFamily="18" charset="0"/>
                                    </a:rPr>
                                    <m:t>𝑡</m:t>
                                  </m:r>
                                </m:sub>
                              </m:sSub>
                            </m:e>
                          </m:acc>
                        </m:e>
                      </m:rad>
                    </m:oMath>
                  </m:oMathPara>
                </a14:m>
                <a:endParaRPr lang="zh-CN" altLang="en-US" sz="2200" dirty="0"/>
              </a:p>
            </p:txBody>
          </p:sp>
        </mc:Choice>
        <mc:Fallback xmlns="">
          <p:sp>
            <p:nvSpPr>
              <p:cNvPr id="53" name="文本框 52">
                <a:extLst>
                  <a:ext uri="{FF2B5EF4-FFF2-40B4-BE49-F238E27FC236}">
                    <a16:creationId xmlns:a16="http://schemas.microsoft.com/office/drawing/2014/main" id="{CD1FE1B4-2097-AA00-4085-2741E098B980}"/>
                  </a:ext>
                </a:extLst>
              </p:cNvPr>
              <p:cNvSpPr txBox="1">
                <a:spLocks noRot="1" noChangeAspect="1" noMove="1" noResize="1" noEditPoints="1" noAdjustHandles="1" noChangeArrowheads="1" noChangeShapeType="1" noTextEdit="1"/>
              </p:cNvSpPr>
              <p:nvPr/>
            </p:nvSpPr>
            <p:spPr>
              <a:xfrm>
                <a:off x="7467361" y="5535758"/>
                <a:ext cx="772678" cy="5023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5ECA546-D6CF-1CC4-B9AA-3427006935B6}"/>
                  </a:ext>
                </a:extLst>
              </p:cNvPr>
              <p:cNvSpPr txBox="1"/>
              <p:nvPr/>
            </p:nvSpPr>
            <p:spPr>
              <a:xfrm>
                <a:off x="9340038" y="5542035"/>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b="0" i="1" smtClean="0">
                              <a:latin typeface="Cambria Math" panose="02040503050406030204" pitchFamily="18" charset="0"/>
                            </a:rPr>
                          </m:ctrlPr>
                        </m:radPr>
                        <m:deg/>
                        <m:e>
                          <m:r>
                            <a:rPr lang="en-US" altLang="zh-CN" sz="2200" b="0" i="1" smtClean="0">
                              <a:latin typeface="Cambria Math" panose="02040503050406030204" pitchFamily="18" charset="0"/>
                            </a:rPr>
                            <m:t>1−</m:t>
                          </m:r>
                          <m:acc>
                            <m:accPr>
                              <m:chr m:val="̅"/>
                              <m:ctrlPr>
                                <a:rPr lang="en-US" altLang="zh-CN" sz="2200" b="0" i="1" smtClean="0">
                                  <a:latin typeface="Cambria Math" panose="02040503050406030204" pitchFamily="18" charset="0"/>
                                </a:rPr>
                              </m:ctrlPr>
                            </m:accPr>
                            <m:e>
                              <m:sSub>
                                <m:sSubPr>
                                  <m:ctrlPr>
                                    <a:rPr lang="en-US" altLang="zh-CN" sz="2200" b="0" i="1" smtClean="0">
                                      <a:latin typeface="Cambria Math" panose="02040503050406030204" pitchFamily="18" charset="0"/>
                                    </a:rPr>
                                  </m:ctrlPr>
                                </m:sSubPr>
                                <m:e>
                                  <m:r>
                                    <a:rPr lang="zh-CN" altLang="en-US" sz="2200" b="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acc>
                        </m:e>
                      </m:rad>
                    </m:oMath>
                  </m:oMathPara>
                </a14:m>
                <a:endParaRPr lang="zh-CN" altLang="en-US" sz="2200" dirty="0"/>
              </a:p>
            </p:txBody>
          </p:sp>
        </mc:Choice>
        <mc:Fallback xmlns="">
          <p:sp>
            <p:nvSpPr>
              <p:cNvPr id="54" name="文本框 53">
                <a:extLst>
                  <a:ext uri="{FF2B5EF4-FFF2-40B4-BE49-F238E27FC236}">
                    <a16:creationId xmlns:a16="http://schemas.microsoft.com/office/drawing/2014/main" id="{45ECA546-D6CF-1CC4-B9AA-3427006935B6}"/>
                  </a:ext>
                </a:extLst>
              </p:cNvPr>
              <p:cNvSpPr txBox="1">
                <a:spLocks noRot="1" noChangeAspect="1" noMove="1" noResize="1" noEditPoints="1" noAdjustHandles="1" noChangeArrowheads="1" noChangeShapeType="1" noTextEdit="1"/>
              </p:cNvSpPr>
              <p:nvPr/>
            </p:nvSpPr>
            <p:spPr>
              <a:xfrm>
                <a:off x="9340038" y="5542035"/>
                <a:ext cx="772678" cy="502317"/>
              </a:xfrm>
              <a:prstGeom prst="rect">
                <a:avLst/>
              </a:prstGeom>
              <a:blipFill>
                <a:blip r:embed="rId18"/>
                <a:stretch>
                  <a:fillRect r="-377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7EB281B-A220-CC9A-E587-DB2AF6423836}"/>
                  </a:ext>
                </a:extLst>
              </p:cNvPr>
              <p:cNvSpPr txBox="1"/>
              <p:nvPr/>
            </p:nvSpPr>
            <p:spPr>
              <a:xfrm>
                <a:off x="9125308" y="4754696"/>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b="0" i="1" smtClean="0">
                              <a:latin typeface="Cambria Math" panose="02040503050406030204" pitchFamily="18" charset="0"/>
                            </a:rPr>
                          </m:ctrlPr>
                        </m:radPr>
                        <m:deg/>
                        <m:e>
                          <m:r>
                            <a:rPr lang="en-US" altLang="zh-CN" sz="2200" b="0" i="1" smtClean="0">
                              <a:latin typeface="Cambria Math" panose="02040503050406030204" pitchFamily="18" charset="0"/>
                            </a:rPr>
                            <m:t>1−</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𝛼</m:t>
                                  </m:r>
                                </m:e>
                              </m:acc>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rad>
                    </m:oMath>
                  </m:oMathPara>
                </a14:m>
                <a:endParaRPr lang="zh-CN" altLang="en-US" sz="2200" dirty="0"/>
              </a:p>
            </p:txBody>
          </p:sp>
        </mc:Choice>
        <mc:Fallback xmlns="">
          <p:sp>
            <p:nvSpPr>
              <p:cNvPr id="55" name="文本框 54">
                <a:extLst>
                  <a:ext uri="{FF2B5EF4-FFF2-40B4-BE49-F238E27FC236}">
                    <a16:creationId xmlns:a16="http://schemas.microsoft.com/office/drawing/2014/main" id="{E7EB281B-A220-CC9A-E587-DB2AF6423836}"/>
                  </a:ext>
                </a:extLst>
              </p:cNvPr>
              <p:cNvSpPr txBox="1">
                <a:spLocks noRot="1" noChangeAspect="1" noMove="1" noResize="1" noEditPoints="1" noAdjustHandles="1" noChangeArrowheads="1" noChangeShapeType="1" noTextEdit="1"/>
              </p:cNvSpPr>
              <p:nvPr/>
            </p:nvSpPr>
            <p:spPr>
              <a:xfrm>
                <a:off x="9125308" y="4754696"/>
                <a:ext cx="772678" cy="502317"/>
              </a:xfrm>
              <a:prstGeom prst="rect">
                <a:avLst/>
              </a:prstGeom>
              <a:blipFill>
                <a:blip r:embed="rId19"/>
                <a:stretch>
                  <a:fillRect r="-771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803DC5F3-1E7B-CDB1-D408-5B5417455FE6}"/>
                  </a:ext>
                </a:extLst>
              </p:cNvPr>
              <p:cNvSpPr txBox="1"/>
              <p:nvPr/>
            </p:nvSpPr>
            <p:spPr>
              <a:xfrm>
                <a:off x="9321521" y="3941710"/>
                <a:ext cx="772678" cy="5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200" b="0" i="1" smtClean="0">
                              <a:latin typeface="Cambria Math" panose="02040503050406030204" pitchFamily="18" charset="0"/>
                            </a:rPr>
                          </m:ctrlPr>
                        </m:radPr>
                        <m:deg/>
                        <m:e>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1−</m:t>
                              </m:r>
                              <m:r>
                                <a:rPr lang="zh-CN" altLang="en-US" sz="2200" i="1" smtClean="0">
                                  <a:latin typeface="Cambria Math" panose="02040503050406030204" pitchFamily="18" charset="0"/>
                                </a:rPr>
                                <m:t>𝛼</m:t>
                              </m:r>
                            </m:e>
                            <m:sub>
                              <m:r>
                                <a:rPr lang="en-US" altLang="zh-CN" sz="2200" i="1">
                                  <a:latin typeface="Cambria Math" panose="02040503050406030204" pitchFamily="18" charset="0"/>
                                </a:rPr>
                                <m:t>𝑡</m:t>
                              </m:r>
                            </m:sub>
                          </m:sSub>
                        </m:e>
                      </m:rad>
                    </m:oMath>
                  </m:oMathPara>
                </a14:m>
                <a:endParaRPr lang="zh-CN" altLang="en-US" sz="2200" dirty="0"/>
              </a:p>
            </p:txBody>
          </p:sp>
        </mc:Choice>
        <mc:Fallback xmlns="">
          <p:sp>
            <p:nvSpPr>
              <p:cNvPr id="56" name="文本框 55">
                <a:extLst>
                  <a:ext uri="{FF2B5EF4-FFF2-40B4-BE49-F238E27FC236}">
                    <a16:creationId xmlns:a16="http://schemas.microsoft.com/office/drawing/2014/main" id="{803DC5F3-1E7B-CDB1-D408-5B5417455FE6}"/>
                  </a:ext>
                </a:extLst>
              </p:cNvPr>
              <p:cNvSpPr txBox="1">
                <a:spLocks noRot="1" noChangeAspect="1" noMove="1" noResize="1" noEditPoints="1" noAdjustHandles="1" noChangeArrowheads="1" noChangeShapeType="1" noTextEdit="1"/>
              </p:cNvSpPr>
              <p:nvPr/>
            </p:nvSpPr>
            <p:spPr>
              <a:xfrm>
                <a:off x="9321521" y="3941710"/>
                <a:ext cx="772678" cy="502317"/>
              </a:xfrm>
              <a:prstGeom prst="rect">
                <a:avLst/>
              </a:prstGeom>
              <a:blipFill>
                <a:blip r:embed="rId20"/>
                <a:stretch>
                  <a:fillRect r="-377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8B715FEC-77A0-EF01-E2C5-993CB4038681}"/>
                  </a:ext>
                </a:extLst>
              </p:cNvPr>
              <p:cNvSpPr txBox="1"/>
              <p:nvPr/>
            </p:nvSpPr>
            <p:spPr>
              <a:xfrm>
                <a:off x="7897621" y="1727177"/>
                <a:ext cx="1676502" cy="40011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e>
                      </m:d>
                    </m:oMath>
                  </m:oMathPara>
                </a14:m>
                <a:endParaRPr lang="zh-CN" altLang="en-US" sz="2000" dirty="0"/>
              </a:p>
            </p:txBody>
          </p:sp>
        </mc:Choice>
        <mc:Fallback xmlns="">
          <p:sp>
            <p:nvSpPr>
              <p:cNvPr id="57" name="文本框 56">
                <a:extLst>
                  <a:ext uri="{FF2B5EF4-FFF2-40B4-BE49-F238E27FC236}">
                    <a16:creationId xmlns:a16="http://schemas.microsoft.com/office/drawing/2014/main" id="{8B715FEC-77A0-EF01-E2C5-993CB4038681}"/>
                  </a:ext>
                </a:extLst>
              </p:cNvPr>
              <p:cNvSpPr txBox="1">
                <a:spLocks noRot="1" noChangeAspect="1" noMove="1" noResize="1" noEditPoints="1" noAdjustHandles="1" noChangeArrowheads="1" noChangeShapeType="1" noTextEdit="1"/>
              </p:cNvSpPr>
              <p:nvPr/>
            </p:nvSpPr>
            <p:spPr>
              <a:xfrm>
                <a:off x="7897621" y="1727177"/>
                <a:ext cx="1676502" cy="400110"/>
              </a:xfrm>
              <a:prstGeom prst="rect">
                <a:avLst/>
              </a:prstGeom>
              <a:blipFill>
                <a:blip r:embed="rId21"/>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2F7DE99-FF80-7F51-9F68-162E1C52E0CB}"/>
                  </a:ext>
                </a:extLst>
              </p:cNvPr>
              <p:cNvSpPr txBox="1"/>
              <p:nvPr/>
            </p:nvSpPr>
            <p:spPr>
              <a:xfrm>
                <a:off x="9321521" y="1265280"/>
                <a:ext cx="3239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oMath>
                  </m:oMathPara>
                </a14:m>
                <a:endParaRPr lang="zh-CN" altLang="en-US" sz="2000" dirty="0"/>
              </a:p>
            </p:txBody>
          </p:sp>
        </mc:Choice>
        <mc:Fallback xmlns="">
          <p:sp>
            <p:nvSpPr>
              <p:cNvPr id="58" name="文本框 57">
                <a:extLst>
                  <a:ext uri="{FF2B5EF4-FFF2-40B4-BE49-F238E27FC236}">
                    <a16:creationId xmlns:a16="http://schemas.microsoft.com/office/drawing/2014/main" id="{52F7DE99-FF80-7F51-9F68-162E1C52E0CB}"/>
                  </a:ext>
                </a:extLst>
              </p:cNvPr>
              <p:cNvSpPr txBox="1">
                <a:spLocks noRot="1" noChangeAspect="1" noMove="1" noResize="1" noEditPoints="1" noAdjustHandles="1" noChangeArrowheads="1" noChangeShapeType="1" noTextEdit="1"/>
              </p:cNvSpPr>
              <p:nvPr/>
            </p:nvSpPr>
            <p:spPr>
              <a:xfrm>
                <a:off x="9321521" y="1265280"/>
                <a:ext cx="323935" cy="307777"/>
              </a:xfrm>
              <a:prstGeom prst="rect">
                <a:avLst/>
              </a:prstGeom>
              <a:blipFill>
                <a:blip r:embed="rId22"/>
                <a:stretch>
                  <a:fillRect l="-7547" r="-7547"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236FABD9-C3A1-0727-A60C-9BC61C62120C}"/>
                  </a:ext>
                </a:extLst>
              </p:cNvPr>
              <p:cNvSpPr txBox="1"/>
              <p:nvPr/>
            </p:nvSpPr>
            <p:spPr>
              <a:xfrm>
                <a:off x="10208107" y="1265280"/>
                <a:ext cx="3016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oMath>
                  </m:oMathPara>
                </a14:m>
                <a:endParaRPr lang="zh-CN" altLang="en-US" sz="2000" dirty="0"/>
              </a:p>
            </p:txBody>
          </p:sp>
        </mc:Choice>
        <mc:Fallback xmlns="">
          <p:sp>
            <p:nvSpPr>
              <p:cNvPr id="59" name="文本框 58">
                <a:extLst>
                  <a:ext uri="{FF2B5EF4-FFF2-40B4-BE49-F238E27FC236}">
                    <a16:creationId xmlns:a16="http://schemas.microsoft.com/office/drawing/2014/main" id="{236FABD9-C3A1-0727-A60C-9BC61C62120C}"/>
                  </a:ext>
                </a:extLst>
              </p:cNvPr>
              <p:cNvSpPr txBox="1">
                <a:spLocks noRot="1" noChangeAspect="1" noMove="1" noResize="1" noEditPoints="1" noAdjustHandles="1" noChangeArrowheads="1" noChangeShapeType="1" noTextEdit="1"/>
              </p:cNvSpPr>
              <p:nvPr/>
            </p:nvSpPr>
            <p:spPr>
              <a:xfrm>
                <a:off x="10208107" y="1265280"/>
                <a:ext cx="301686" cy="307777"/>
              </a:xfrm>
              <a:prstGeom prst="rect">
                <a:avLst/>
              </a:prstGeom>
              <a:blipFill>
                <a:blip r:embed="rId23"/>
                <a:stretch>
                  <a:fillRect l="-10204" r="-6122" b="-16000"/>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AF3D9AA2-CC27-29C1-CADC-9DBA4D44D131}"/>
              </a:ext>
            </a:extLst>
          </p:cNvPr>
          <p:cNvSpPr txBox="1"/>
          <p:nvPr/>
        </p:nvSpPr>
        <p:spPr>
          <a:xfrm>
            <a:off x="9618845" y="1293041"/>
            <a:ext cx="615874" cy="369332"/>
          </a:xfrm>
          <a:prstGeom prst="rect">
            <a:avLst/>
          </a:prstGeom>
          <a:noFill/>
        </p:spPr>
        <p:txBody>
          <a:bodyPr wrap="none" rtlCol="0">
            <a:spAutoFit/>
          </a:bodyPr>
          <a:lstStyle/>
          <a:p>
            <a:pPr marL="12700">
              <a:spcBef>
                <a:spcPts val="100"/>
              </a:spcBef>
            </a:pPr>
            <a:r>
              <a:rPr lang="en-US" altLang="zh-CN" dirty="0">
                <a:latin typeface="Microsoft YaHei"/>
              </a:rPr>
              <a:t>and</a:t>
            </a:r>
            <a:endParaRPr lang="zh-CN" altLang="en-US" dirty="0">
              <a:latin typeface="Microsoft YaHei"/>
            </a:endParaRPr>
          </a:p>
        </p:txBody>
      </p:sp>
      <p:sp>
        <p:nvSpPr>
          <p:cNvPr id="61" name="箭头: 右 60">
            <a:extLst>
              <a:ext uri="{FF2B5EF4-FFF2-40B4-BE49-F238E27FC236}">
                <a16:creationId xmlns:a16="http://schemas.microsoft.com/office/drawing/2014/main" id="{36871240-DA88-7E6D-ED94-40CDDA48710B}"/>
              </a:ext>
            </a:extLst>
          </p:cNvPr>
          <p:cNvSpPr/>
          <p:nvPr/>
        </p:nvSpPr>
        <p:spPr>
          <a:xfrm>
            <a:off x="5534424" y="1676023"/>
            <a:ext cx="746874" cy="109248"/>
          </a:xfrm>
          <a:prstGeom prst="rightArrow">
            <a:avLst/>
          </a:prstGeom>
          <a:solidFill>
            <a:srgbClr val="3A0C7B"/>
          </a:solidFill>
          <a:ln>
            <a:solidFill>
              <a:srgbClr val="3A0C7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05822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1469</TotalTime>
  <Words>3526</Words>
  <Application>Microsoft Office PowerPoint</Application>
  <PresentationFormat>宽屏</PresentationFormat>
  <Paragraphs>428</Paragraphs>
  <Slides>38</Slides>
  <Notes>7</Notes>
  <HiddenSlides>21</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38</vt:i4>
      </vt:variant>
    </vt:vector>
  </HeadingPairs>
  <TitlesOfParts>
    <vt:vector size="54" baseType="lpstr">
      <vt:lpstr>-apple-system</vt:lpstr>
      <vt:lpstr>DeepSeek-CJK-patch</vt:lpstr>
      <vt:lpstr>Yu Gothic UI</vt:lpstr>
      <vt:lpstr>等线</vt:lpstr>
      <vt:lpstr>等线 Light</vt:lpstr>
      <vt:lpstr>汉仪乐喵体 简</vt:lpstr>
      <vt:lpstr>苹方-简 纤细体</vt:lpstr>
      <vt:lpstr>微软雅黑</vt:lpstr>
      <vt:lpstr>微软雅黑</vt:lpstr>
      <vt:lpstr>Arial</vt:lpstr>
      <vt:lpstr>Calibri</vt:lpstr>
      <vt:lpstr>Cambria</vt:lpstr>
      <vt:lpstr>Cambria Math</vt:lpstr>
      <vt:lpstr>Segoe UI</vt:lpstr>
      <vt:lpstr>Times New Roman</vt:lpstr>
      <vt:lpstr>Office 主题​​</vt:lpstr>
      <vt:lpstr>PowerPoint 演示文稿</vt:lpstr>
      <vt:lpstr>What is Diffusion model?</vt:lpstr>
      <vt:lpstr>How to understand Forward Diffusion Process </vt:lpstr>
      <vt:lpstr>Forward Diffusion Process</vt:lpstr>
      <vt:lpstr>Forward Diffusion Process</vt:lpstr>
      <vt:lpstr>Reverse Diffusion Process</vt:lpstr>
      <vt:lpstr>Maximum Likelihood Estimation</vt:lpstr>
      <vt:lpstr>Maximum Likelihood Estimation</vt:lpstr>
      <vt:lpstr>q(x_(t-1) |x_t,x_0)</vt:lpstr>
      <vt:lpstr>DiffusionDepth: Denoising as Depth Refinement</vt:lpstr>
      <vt:lpstr>Network Architecture</vt:lpstr>
      <vt:lpstr>Feature Maps from Swin-transformer</vt:lpstr>
      <vt:lpstr>Diffusion in Latent Space</vt:lpstr>
      <vt:lpstr>Diffusion in Latent Space</vt:lpstr>
      <vt:lpstr>Diffusion in Latent Space</vt:lpstr>
      <vt:lpstr>Diffusion in Latent Space</vt:lpstr>
      <vt:lpstr>The End</vt:lpstr>
      <vt:lpstr>Vision Available</vt:lpstr>
      <vt:lpstr>Reparameterization Trick</vt:lpstr>
      <vt:lpstr>Why Gaussian ?</vt:lpstr>
      <vt:lpstr>How ?</vt:lpstr>
      <vt:lpstr>Brief Introduction about ELBO and KL Divergence</vt:lpstr>
      <vt:lpstr>Vison Transformer using Shifted Window</vt:lpstr>
      <vt:lpstr>Vison Transformer using Shifted Window</vt:lpstr>
      <vt:lpstr>Vison Transformer using Shifted Window</vt:lpstr>
      <vt:lpstr>Vison Transformer using Shifted Window</vt:lpstr>
      <vt:lpstr>Vison Transformer using Shifted Window</vt:lpstr>
      <vt:lpstr>Vison Transformer using Shifted Window</vt:lpstr>
      <vt:lpstr>Vison Transformer using Shifted Window</vt:lpstr>
      <vt:lpstr>Feature Pyramid Network, FPN</vt:lpstr>
      <vt:lpstr>Feature Pyramid Network, FPN</vt:lpstr>
      <vt:lpstr>So many GPU</vt:lpstr>
      <vt:lpstr>Monocular Conditioned Denoising Block</vt:lpstr>
      <vt:lpstr>DDIM Math Model</vt:lpstr>
      <vt:lpstr>Bad Thing 😣</vt:lpstr>
      <vt:lpstr>Remove x_0</vt:lpstr>
      <vt:lpstr>The relationship between ELBO and L</vt:lpstr>
      <vt:lpstr>Diffusion in Latent Space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Haruko386 Hare</dc:creator>
  <cp:lastModifiedBy>Haruko386 Hare</cp:lastModifiedBy>
  <cp:revision>258</cp:revision>
  <dcterms:created xsi:type="dcterms:W3CDTF">2025-03-27T11:28:21Z</dcterms:created>
  <dcterms:modified xsi:type="dcterms:W3CDTF">2025-04-09T09:32:57Z</dcterms:modified>
</cp:coreProperties>
</file>